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Didact Gothic" panose="020B0604020202020204" charset="0"/>
      <p:regular r:id="rId24"/>
    </p:embeddedFont>
    <p:embeddedFont>
      <p:font typeface="Montserra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14" y="4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df55c11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df55c11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ba234102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ba234102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ba234102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0ba234102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cf913c28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cf913c28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dbefc89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dbefc89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a549658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a549658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dbefc89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dbefc89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ba23410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ba23410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11" name="Google Shape;11;p2"/>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stStyle>
          <a:p>
            <a:endParaRPr/>
          </a:p>
        </p:txBody>
      </p:sp>
      <p:sp>
        <p:nvSpPr>
          <p:cNvPr id="17" name="Google Shape;17;p4"/>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82A2E"/>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1176778" y="1610825"/>
            <a:ext cx="6346800" cy="11598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lt1"/>
              </a:buClr>
              <a:buSzPts val="6000"/>
              <a:buNone/>
              <a:defRPr sz="6000">
                <a:solidFill>
                  <a:schemeClr val="lt1"/>
                </a:solidFill>
              </a:defRPr>
            </a:lvl1pPr>
            <a:lvl2pPr lvl="1" algn="l">
              <a:lnSpc>
                <a:spcPct val="90000"/>
              </a:lnSpc>
              <a:spcBef>
                <a:spcPts val="0"/>
              </a:spcBef>
              <a:spcAft>
                <a:spcPts val="0"/>
              </a:spcAft>
              <a:buClr>
                <a:schemeClr val="lt1"/>
              </a:buClr>
              <a:buSzPts val="6000"/>
              <a:buNone/>
              <a:defRPr sz="6000">
                <a:solidFill>
                  <a:schemeClr val="lt1"/>
                </a:solidFill>
              </a:defRPr>
            </a:lvl2pPr>
            <a:lvl3pPr lvl="2" algn="l">
              <a:lnSpc>
                <a:spcPct val="90000"/>
              </a:lnSpc>
              <a:spcBef>
                <a:spcPts val="0"/>
              </a:spcBef>
              <a:spcAft>
                <a:spcPts val="0"/>
              </a:spcAft>
              <a:buClr>
                <a:schemeClr val="lt1"/>
              </a:buClr>
              <a:buSzPts val="6000"/>
              <a:buNone/>
              <a:defRPr sz="6000">
                <a:solidFill>
                  <a:schemeClr val="lt1"/>
                </a:solidFill>
              </a:defRPr>
            </a:lvl3pPr>
            <a:lvl4pPr lvl="3" algn="l">
              <a:lnSpc>
                <a:spcPct val="90000"/>
              </a:lnSpc>
              <a:spcBef>
                <a:spcPts val="0"/>
              </a:spcBef>
              <a:spcAft>
                <a:spcPts val="0"/>
              </a:spcAft>
              <a:buClr>
                <a:schemeClr val="lt1"/>
              </a:buClr>
              <a:buSzPts val="6000"/>
              <a:buNone/>
              <a:defRPr sz="6000">
                <a:solidFill>
                  <a:schemeClr val="lt1"/>
                </a:solidFill>
              </a:defRPr>
            </a:lvl4pPr>
            <a:lvl5pPr lvl="4" algn="l">
              <a:lnSpc>
                <a:spcPct val="90000"/>
              </a:lnSpc>
              <a:spcBef>
                <a:spcPts val="0"/>
              </a:spcBef>
              <a:spcAft>
                <a:spcPts val="0"/>
              </a:spcAft>
              <a:buClr>
                <a:schemeClr val="lt1"/>
              </a:buClr>
              <a:buSzPts val="6000"/>
              <a:buNone/>
              <a:defRPr sz="6000">
                <a:solidFill>
                  <a:schemeClr val="lt1"/>
                </a:solidFill>
              </a:defRPr>
            </a:lvl5pPr>
            <a:lvl6pPr lvl="5" algn="l">
              <a:lnSpc>
                <a:spcPct val="90000"/>
              </a:lnSpc>
              <a:spcBef>
                <a:spcPts val="0"/>
              </a:spcBef>
              <a:spcAft>
                <a:spcPts val="0"/>
              </a:spcAft>
              <a:buClr>
                <a:schemeClr val="lt1"/>
              </a:buClr>
              <a:buSzPts val="6000"/>
              <a:buNone/>
              <a:defRPr sz="6000">
                <a:solidFill>
                  <a:schemeClr val="lt1"/>
                </a:solidFill>
              </a:defRPr>
            </a:lvl6pPr>
            <a:lvl7pPr lvl="6" algn="l">
              <a:lnSpc>
                <a:spcPct val="90000"/>
              </a:lnSpc>
              <a:spcBef>
                <a:spcPts val="0"/>
              </a:spcBef>
              <a:spcAft>
                <a:spcPts val="0"/>
              </a:spcAft>
              <a:buClr>
                <a:schemeClr val="lt1"/>
              </a:buClr>
              <a:buSzPts val="6000"/>
              <a:buNone/>
              <a:defRPr sz="6000">
                <a:solidFill>
                  <a:schemeClr val="lt1"/>
                </a:solidFill>
              </a:defRPr>
            </a:lvl7pPr>
            <a:lvl8pPr lvl="7" algn="l">
              <a:lnSpc>
                <a:spcPct val="90000"/>
              </a:lnSpc>
              <a:spcBef>
                <a:spcPts val="0"/>
              </a:spcBef>
              <a:spcAft>
                <a:spcPts val="0"/>
              </a:spcAft>
              <a:buClr>
                <a:schemeClr val="lt1"/>
              </a:buClr>
              <a:buSzPts val="6000"/>
              <a:buNone/>
              <a:defRPr sz="6000">
                <a:solidFill>
                  <a:schemeClr val="lt1"/>
                </a:solidFill>
              </a:defRPr>
            </a:lvl8pPr>
            <a:lvl9pPr lvl="8" algn="l">
              <a:lnSpc>
                <a:spcPct val="90000"/>
              </a:lnSpc>
              <a:spcBef>
                <a:spcPts val="0"/>
              </a:spcBef>
              <a:spcAft>
                <a:spcPts val="0"/>
              </a:spcAft>
              <a:buClr>
                <a:schemeClr val="lt1"/>
              </a:buClr>
              <a:buSzPts val="6000"/>
              <a:buNone/>
              <a:defRPr sz="6000">
                <a:solidFill>
                  <a:schemeClr val="lt1"/>
                </a:solidFill>
              </a:defRPr>
            </a:lvl9pPr>
          </a:lstStyle>
          <a:p>
            <a:endParaRPr/>
          </a:p>
        </p:txBody>
      </p:sp>
      <p:sp>
        <p:nvSpPr>
          <p:cNvPr id="20" name="Google Shape;20;p5"/>
          <p:cNvSpPr/>
          <p:nvPr/>
        </p:nvSpPr>
        <p:spPr>
          <a:xfrm>
            <a:off x="1295200" y="1034400"/>
            <a:ext cx="574500" cy="574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178378" y="1583350"/>
            <a:ext cx="6550500" cy="11598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23" name="Google Shape;23;p6"/>
          <p:cNvSpPr txBox="1">
            <a:spLocks noGrp="1"/>
          </p:cNvSpPr>
          <p:nvPr>
            <p:ph type="subTitle" idx="1"/>
          </p:nvPr>
        </p:nvSpPr>
        <p:spPr>
          <a:xfrm>
            <a:off x="1178378" y="3144850"/>
            <a:ext cx="65505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4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24" name="Google Shape;24;p6"/>
          <p:cNvSpPr/>
          <p:nvPr/>
        </p:nvSpPr>
        <p:spPr>
          <a:xfrm>
            <a:off x="1295200" y="1034400"/>
            <a:ext cx="574500" cy="574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82A2E"/>
              </a:solidFill>
              <a:latin typeface="Arial"/>
              <a:ea typeface="Arial"/>
              <a:cs typeface="Arial"/>
              <a:sym typeface="Arial"/>
            </a:endParaRPr>
          </a:p>
        </p:txBody>
      </p:sp>
      <p:sp>
        <p:nvSpPr>
          <p:cNvPr id="25" name="Google Shape;25;p6"/>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1176778" y="1704600"/>
            <a:ext cx="6419400" cy="8199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Font typeface="Montserrat"/>
              <a:buChar char="∎"/>
              <a:defRPr sz="3000" b="1">
                <a:latin typeface="Montserrat"/>
                <a:ea typeface="Montserrat"/>
                <a:cs typeface="Montserrat"/>
                <a:sym typeface="Montserrat"/>
              </a:defRPr>
            </a:lvl1pPr>
            <a:lvl2pPr marL="914400" lvl="1"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2pPr>
            <a:lvl3pPr marL="1371600" lvl="2"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3pPr>
            <a:lvl4pPr marL="1828800" lvl="3"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4pPr>
            <a:lvl5pPr marL="2286000" lvl="4"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5pPr>
            <a:lvl6pPr marL="2743200" lvl="5"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6pPr>
            <a:lvl7pPr marL="3200400" lvl="6"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7pPr>
            <a:lvl8pPr marL="3657600" lvl="7"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8pPr>
            <a:lvl9pPr marL="4114800" lvl="8"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9pPr>
          </a:lstStyle>
          <a:p>
            <a:endParaRPr/>
          </a:p>
        </p:txBody>
      </p:sp>
      <p:sp>
        <p:nvSpPr>
          <p:cNvPr id="28" name="Google Shape;28;p7"/>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7"/>
          <p:cNvSpPr/>
          <p:nvPr/>
        </p:nvSpPr>
        <p:spPr>
          <a:xfrm>
            <a:off x="1434146" y="1219732"/>
            <a:ext cx="296600" cy="203850"/>
          </a:xfrm>
          <a:prstGeom prst="rect">
            <a:avLst/>
          </a:prstGeom>
        </p:spPr>
        <p:txBody>
          <a:bodyPr>
            <a:prstTxWarp prst="textPlain">
              <a:avLst/>
            </a:prstTxWarp>
          </a:bodyPr>
          <a:lstStyle/>
          <a:p>
            <a:pPr lvl="0" algn="ctr"/>
            <a:r>
              <a:rPr b="0" i="0">
                <a:ln w="9525" cap="flat" cmpd="sng">
                  <a:solidFill>
                    <a:srgbClr val="FFFFFF"/>
                  </a:solidFill>
                  <a:prstDash val="solid"/>
                  <a:round/>
                  <a:headEnd type="none" w="sm" len="sm"/>
                  <a:tailEnd type="none" w="sm" len="sm"/>
                </a:ln>
                <a:noFill/>
                <a:latin typeface="Montserrat"/>
              </a:rPr>
              <a:t>“</a:t>
            </a:r>
          </a:p>
        </p:txBody>
      </p:sp>
      <p:sp>
        <p:nvSpPr>
          <p:cNvPr id="30" name="Google Shape;30;p7"/>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33" name="Google Shape;33;p8"/>
          <p:cNvSpPr txBox="1">
            <a:spLocks noGrp="1"/>
          </p:cNvSpPr>
          <p:nvPr>
            <p:ph type="body" idx="1"/>
          </p:nvPr>
        </p:nvSpPr>
        <p:spPr>
          <a:xfrm>
            <a:off x="1164100" y="2925350"/>
            <a:ext cx="6815700" cy="1579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4" name="Google Shape;34;p8"/>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8"/>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38" name="Google Shape;38;p9"/>
          <p:cNvSpPr txBox="1">
            <a:spLocks noGrp="1"/>
          </p:cNvSpPr>
          <p:nvPr>
            <p:ph type="body" idx="1"/>
          </p:nvPr>
        </p:nvSpPr>
        <p:spPr>
          <a:xfrm>
            <a:off x="1164100" y="2774575"/>
            <a:ext cx="3308100" cy="2151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9" name="Google Shape;39;p9"/>
          <p:cNvSpPr txBox="1">
            <a:spLocks noGrp="1"/>
          </p:cNvSpPr>
          <p:nvPr>
            <p:ph type="body" idx="2"/>
          </p:nvPr>
        </p:nvSpPr>
        <p:spPr>
          <a:xfrm>
            <a:off x="4671601" y="2774575"/>
            <a:ext cx="3308100" cy="2151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0" name="Google Shape;40;p9"/>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44" name="Google Shape;44;p10"/>
          <p:cNvSpPr txBox="1">
            <a:spLocks noGrp="1"/>
          </p:cNvSpPr>
          <p:nvPr>
            <p:ph type="body" idx="1"/>
          </p:nvPr>
        </p:nvSpPr>
        <p:spPr>
          <a:xfrm>
            <a:off x="1164000" y="2931400"/>
            <a:ext cx="2196900" cy="1994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5" name="Google Shape;45;p10"/>
          <p:cNvSpPr txBox="1">
            <a:spLocks noGrp="1"/>
          </p:cNvSpPr>
          <p:nvPr>
            <p:ph type="body" idx="2"/>
          </p:nvPr>
        </p:nvSpPr>
        <p:spPr>
          <a:xfrm>
            <a:off x="3473455" y="2931400"/>
            <a:ext cx="2196900" cy="1994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6" name="Google Shape;46;p10"/>
          <p:cNvSpPr txBox="1">
            <a:spLocks noGrp="1"/>
          </p:cNvSpPr>
          <p:nvPr>
            <p:ph type="body" idx="3"/>
          </p:nvPr>
        </p:nvSpPr>
        <p:spPr>
          <a:xfrm>
            <a:off x="5782910" y="2931400"/>
            <a:ext cx="2196900" cy="1994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7" name="Google Shape;47;p10"/>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0"/>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C2D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1pPr>
            <a:lvl2pPr marR="0" lvl="1"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2pPr>
            <a:lvl3pPr marR="0" lvl="2"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3pPr>
            <a:lvl4pPr marR="0" lvl="3"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4pPr>
            <a:lvl5pPr marR="0" lvl="4"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5pPr>
            <a:lvl6pPr marR="0" lvl="5"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6pPr>
            <a:lvl7pPr marR="0" lvl="6"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7pPr>
            <a:lvl8pPr marR="0" lvl="7"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8pPr>
            <a:lvl9pPr marR="0" lvl="8"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64100" y="3105148"/>
            <a:ext cx="6815700" cy="1399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orks.swarthmore.edu/thes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sanet.org/about/sociology.cf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mericananthro.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warthmore.edu/sociology-anthropolog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atalog.swarthmore.edu/preview_program.php?catoid=7&amp;poid=292#anthropologycourses" TargetMode="External"/><Relationship Id="rId5" Type="http://schemas.openxmlformats.org/officeDocument/2006/relationships/hyperlink" Target="https://catalog.swarthmore.edu/preview_program.php?catoid=7&amp;poid=292" TargetMode="External"/><Relationship Id="rId4" Type="http://schemas.openxmlformats.org/officeDocument/2006/relationships/hyperlink" Target="https://www.swarthmore.edu/sociology-anthropology/current-cour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a:t>
            </a:fld>
            <a:endParaRPr/>
          </a:p>
        </p:txBody>
      </p:sp>
      <p:pic>
        <p:nvPicPr>
          <p:cNvPr id="54" name="Google Shape;54;p1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55" name="Google Shape;55;p11"/>
          <p:cNvPicPr preferRelativeResize="0"/>
          <p:nvPr/>
        </p:nvPicPr>
        <p:blipFill rotWithShape="1">
          <a:blip r:embed="rId4">
            <a:alphaModFix/>
          </a:blip>
          <a:srcRect/>
          <a:stretch/>
        </p:blipFill>
        <p:spPr>
          <a:xfrm>
            <a:off x="3434938" y="3286900"/>
            <a:ext cx="2274125" cy="2274150"/>
          </a:xfrm>
          <a:prstGeom prst="rect">
            <a:avLst/>
          </a:prstGeom>
          <a:noFill/>
          <a:ln>
            <a:noFill/>
          </a:ln>
        </p:spPr>
      </p:pic>
      <p:sp>
        <p:nvSpPr>
          <p:cNvPr id="56" name="Google Shape;56;p11"/>
          <p:cNvSpPr/>
          <p:nvPr/>
        </p:nvSpPr>
        <p:spPr>
          <a:xfrm>
            <a:off x="540150" y="416975"/>
            <a:ext cx="8017113" cy="2415802"/>
          </a:xfrm>
          <a:prstGeom prst="rect">
            <a:avLst/>
          </a:prstGeom>
        </p:spPr>
        <p:txBody>
          <a:bodyPr>
            <a:prstTxWarp prst="textPlain">
              <a:avLst/>
            </a:prstTxWarp>
          </a:bodyPr>
          <a:lstStyle/>
          <a:p>
            <a:pPr lvl="0" algn="ctr"/>
            <a:r>
              <a:rPr b="1" i="0">
                <a:ln>
                  <a:noFill/>
                </a:ln>
                <a:solidFill>
                  <a:srgbClr val="FFFFFF"/>
                </a:solidFill>
                <a:latin typeface="Montserrat"/>
              </a:rPr>
              <a:t>Welcome to the </a:t>
            </a:r>
            <a:br>
              <a:rPr b="1" i="0">
                <a:ln>
                  <a:noFill/>
                </a:ln>
                <a:solidFill>
                  <a:srgbClr val="FFFFFF"/>
                </a:solidFill>
                <a:latin typeface="Montserrat"/>
              </a:rPr>
            </a:br>
            <a:r>
              <a:rPr b="1" i="0">
                <a:ln>
                  <a:noFill/>
                </a:ln>
                <a:solidFill>
                  <a:srgbClr val="FFFFFF"/>
                </a:solidFill>
                <a:latin typeface="Montserrat"/>
              </a:rPr>
              <a:t>Department of Sociology </a:t>
            </a:r>
            <a:br>
              <a:rPr b="1" i="0">
                <a:ln>
                  <a:noFill/>
                </a:ln>
                <a:solidFill>
                  <a:srgbClr val="FFFFFF"/>
                </a:solidFill>
                <a:latin typeface="Montserrat"/>
              </a:rPr>
            </a:br>
            <a:r>
              <a:rPr b="1" i="0">
                <a:ln>
                  <a:noFill/>
                </a:ln>
                <a:solidFill>
                  <a:srgbClr val="FFFFFF"/>
                </a:solidFill>
                <a:latin typeface="Montserrat"/>
              </a:rPr>
              <a:t>and Anthropology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sp>
        <p:nvSpPr>
          <p:cNvPr id="128" name="Google Shape;128;p20"/>
          <p:cNvSpPr txBox="1"/>
          <p:nvPr/>
        </p:nvSpPr>
        <p:spPr>
          <a:xfrm>
            <a:off x="157950" y="275050"/>
            <a:ext cx="8828100" cy="473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u="sng">
                <a:latin typeface="Montserrat"/>
                <a:ea typeface="Montserrat"/>
                <a:cs typeface="Montserrat"/>
                <a:sym typeface="Montserrat"/>
              </a:rPr>
              <a:t>Departmental Credit Requirements</a:t>
            </a:r>
            <a:endParaRPr sz="1200" b="1" u="sng">
              <a:latin typeface="Montserrat"/>
              <a:ea typeface="Montserrat"/>
              <a:cs typeface="Montserrat"/>
              <a:sym typeface="Montserrat"/>
            </a:endParaRPr>
          </a:p>
          <a:p>
            <a:pPr marL="0" lvl="0" indent="0" algn="l" rtl="0">
              <a:lnSpc>
                <a:spcPct val="115000"/>
              </a:lnSpc>
              <a:spcBef>
                <a:spcPts val="600"/>
              </a:spcBef>
              <a:spcAft>
                <a:spcPts val="0"/>
              </a:spcAft>
              <a:buNone/>
            </a:pPr>
            <a:r>
              <a:rPr lang="en" sz="1250" b="1">
                <a:latin typeface="Montserrat"/>
                <a:ea typeface="Montserrat"/>
                <a:cs typeface="Montserrat"/>
                <a:sym typeface="Montserrat"/>
              </a:rPr>
              <a:t>Course Major</a:t>
            </a:r>
            <a:r>
              <a:rPr lang="en" sz="1250">
                <a:latin typeface="Montserrat"/>
                <a:ea typeface="Montserrat"/>
                <a:cs typeface="Montserrat"/>
                <a:sym typeface="Montserrat"/>
              </a:rPr>
              <a:t>: at least 8 credits; Core Courses + 3 add’l courses in the dept</a:t>
            </a:r>
            <a:endParaRPr sz="1250">
              <a:latin typeface="Montserrat"/>
              <a:ea typeface="Montserrat"/>
              <a:cs typeface="Montserrat"/>
              <a:sym typeface="Montserrat"/>
            </a:endParaRPr>
          </a:p>
          <a:p>
            <a:pPr marL="0" lvl="0" indent="0" algn="l" rtl="0">
              <a:lnSpc>
                <a:spcPct val="115000"/>
              </a:lnSpc>
              <a:spcBef>
                <a:spcPts val="600"/>
              </a:spcBef>
              <a:spcAft>
                <a:spcPts val="0"/>
              </a:spcAft>
              <a:buNone/>
            </a:pPr>
            <a:r>
              <a:rPr lang="en" sz="1250" b="1">
                <a:latin typeface="Montserrat"/>
                <a:ea typeface="Montserrat"/>
                <a:cs typeface="Montserrat"/>
                <a:sym typeface="Montserrat"/>
              </a:rPr>
              <a:t>Course Minor</a:t>
            </a:r>
            <a:r>
              <a:rPr lang="en" sz="1250">
                <a:latin typeface="Montserrat"/>
                <a:ea typeface="Montserrat"/>
                <a:cs typeface="Montserrat"/>
                <a:sym typeface="Montserrat"/>
              </a:rPr>
              <a:t>: Not offered</a:t>
            </a:r>
            <a:endParaRPr sz="1250">
              <a:latin typeface="Montserrat"/>
              <a:ea typeface="Montserrat"/>
              <a:cs typeface="Montserrat"/>
              <a:sym typeface="Montserrat"/>
            </a:endParaRPr>
          </a:p>
          <a:p>
            <a:pPr marL="0" lvl="0" indent="0" algn="l" rtl="0">
              <a:lnSpc>
                <a:spcPct val="115000"/>
              </a:lnSpc>
              <a:spcBef>
                <a:spcPts val="600"/>
              </a:spcBef>
              <a:spcAft>
                <a:spcPts val="0"/>
              </a:spcAft>
              <a:buNone/>
            </a:pPr>
            <a:r>
              <a:rPr lang="en" sz="1250" b="1">
                <a:latin typeface="Montserrat"/>
                <a:ea typeface="Montserrat"/>
                <a:cs typeface="Montserrat"/>
                <a:sym typeface="Montserrat"/>
              </a:rPr>
              <a:t>Special Major</a:t>
            </a:r>
            <a:r>
              <a:rPr lang="en" sz="1250">
                <a:latin typeface="Montserrat"/>
                <a:ea typeface="Montserrat"/>
                <a:cs typeface="Montserrat"/>
                <a:sym typeface="Montserrat"/>
              </a:rPr>
              <a:t>: at least 9 credits; Core Courses + four credits outside of the dept</a:t>
            </a:r>
            <a:endParaRPr sz="1250">
              <a:latin typeface="Montserrat"/>
              <a:ea typeface="Montserrat"/>
              <a:cs typeface="Montserrat"/>
              <a:sym typeface="Montserrat"/>
            </a:endParaRPr>
          </a:p>
          <a:p>
            <a:pPr marL="0" lvl="0" indent="0" algn="l" rtl="0">
              <a:lnSpc>
                <a:spcPct val="115000"/>
              </a:lnSpc>
              <a:spcBef>
                <a:spcPts val="600"/>
              </a:spcBef>
              <a:spcAft>
                <a:spcPts val="0"/>
              </a:spcAft>
              <a:buNone/>
            </a:pPr>
            <a:r>
              <a:rPr lang="en" sz="1250" b="1">
                <a:latin typeface="Montserrat"/>
                <a:ea typeface="Montserrat"/>
                <a:cs typeface="Montserrat"/>
                <a:sym typeface="Montserrat"/>
              </a:rPr>
              <a:t>Special Major: Medical Anthropology:</a:t>
            </a:r>
            <a:r>
              <a:rPr lang="en" sz="1250">
                <a:latin typeface="Montserrat"/>
                <a:ea typeface="Montserrat"/>
                <a:cs typeface="Montserrat"/>
                <a:sym typeface="Montserrat"/>
              </a:rPr>
              <a:t> at least 10 credits</a:t>
            </a:r>
            <a:r>
              <a:rPr lang="en" sz="1250" b="1">
                <a:latin typeface="Montserrat"/>
                <a:ea typeface="Montserrat"/>
                <a:cs typeface="Montserrat"/>
                <a:sym typeface="Montserrat"/>
              </a:rPr>
              <a:t>;</a:t>
            </a:r>
            <a:r>
              <a:rPr lang="en" sz="1250">
                <a:latin typeface="Montserrat"/>
                <a:ea typeface="Montserrat"/>
                <a:cs typeface="Montserrat"/>
                <a:sym typeface="Montserrat"/>
              </a:rPr>
              <a:t> ANTH 001, one Methods course in the department, Sr Rsch Prj + either ANTH 043E or ANTH 049B + five add’l courses, recommended: ANTH 002F; 003G; 039C; 053B; 103; 133; SOCI 050B; POLS 048; ECON 075; ENVS 035; LITR 074F; HIST 066; HIST 80; PSYC 38; RELG 031; RELG 033</a:t>
            </a:r>
            <a:br>
              <a:rPr lang="en" sz="1250">
                <a:latin typeface="Montserrat"/>
                <a:ea typeface="Montserrat"/>
                <a:cs typeface="Montserrat"/>
                <a:sym typeface="Montserrat"/>
              </a:rPr>
            </a:br>
            <a:r>
              <a:rPr lang="en" sz="1250">
                <a:latin typeface="Montserrat"/>
                <a:ea typeface="Montserrat"/>
                <a:cs typeface="Montserrat"/>
                <a:sym typeface="Montserrat"/>
              </a:rPr>
              <a:t>Please note that no more than one credit from any single department outside of SOAN will be counted toward this special major</a:t>
            </a:r>
            <a:endParaRPr sz="1250">
              <a:latin typeface="Montserrat"/>
              <a:ea typeface="Montserrat"/>
              <a:cs typeface="Montserrat"/>
              <a:sym typeface="Montserrat"/>
            </a:endParaRPr>
          </a:p>
          <a:p>
            <a:pPr marL="0" lvl="0" indent="0" algn="l" rtl="0">
              <a:lnSpc>
                <a:spcPct val="115000"/>
              </a:lnSpc>
              <a:spcBef>
                <a:spcPts val="600"/>
              </a:spcBef>
              <a:spcAft>
                <a:spcPts val="0"/>
              </a:spcAft>
              <a:buNone/>
            </a:pPr>
            <a:r>
              <a:rPr lang="en" sz="1250" b="1">
                <a:latin typeface="Montserrat"/>
                <a:ea typeface="Montserrat"/>
                <a:cs typeface="Montserrat"/>
                <a:sym typeface="Montserrat"/>
              </a:rPr>
              <a:t>Special Major: Political Sociology: </a:t>
            </a:r>
            <a:r>
              <a:rPr lang="en" sz="1250">
                <a:latin typeface="Montserrat"/>
                <a:ea typeface="Montserrat"/>
                <a:cs typeface="Montserrat"/>
                <a:sym typeface="Montserrat"/>
              </a:rPr>
              <a:t>at least 10 credits</a:t>
            </a:r>
            <a:r>
              <a:rPr lang="en" sz="1250" b="1">
                <a:latin typeface="Montserrat"/>
                <a:ea typeface="Montserrat"/>
                <a:cs typeface="Montserrat"/>
                <a:sym typeface="Montserrat"/>
              </a:rPr>
              <a:t>; </a:t>
            </a:r>
            <a:r>
              <a:rPr lang="en" sz="1250">
                <a:latin typeface="Montserrat"/>
                <a:ea typeface="Montserrat"/>
                <a:cs typeface="Montserrat"/>
                <a:sym typeface="Montserrat"/>
              </a:rPr>
              <a:t>SOCI 001, one Methods course in the department, Sr Rsch Prj + six add’l courses, recommended: SOCI 006, SOCI 025B/PEAC 025B, SOCI 025C, SOCI 026B, SOCI 035B, SOCI 035D, SOCI 035F, SOCI 045C, SOCI 048G, SOCI 048K, SOCI 048L, SOCI 058C, SOCI 056C, SOCI 138, SOCI 148, ANTH 037B, ANTH 037C, ANTH 042D, ANTH 044/PEAC 043, ANTH 072C, ECON 013, ECON 041, ECON 042, ECON 073, ECON 082, PEAC 014, PEAC 055, PEAC 135/SOCI 135, POLS 020B, POLS 028, POLS 031, POLS 054, POLS 081</a:t>
            </a:r>
            <a:br>
              <a:rPr lang="en" sz="1250">
                <a:latin typeface="Montserrat"/>
                <a:ea typeface="Montserrat"/>
                <a:cs typeface="Montserrat"/>
                <a:sym typeface="Montserrat"/>
              </a:rPr>
            </a:br>
            <a:r>
              <a:rPr lang="en" sz="1250">
                <a:latin typeface="Montserrat"/>
                <a:ea typeface="Montserrat"/>
                <a:cs typeface="Montserrat"/>
                <a:sym typeface="Montserrat"/>
              </a:rPr>
              <a:t>Please note that no more than one credit from any single department outside of SOAN will be counted toward this special major</a:t>
            </a:r>
            <a:endParaRPr sz="1250">
              <a:latin typeface="Montserrat"/>
              <a:ea typeface="Montserrat"/>
              <a:cs typeface="Montserrat"/>
              <a:sym typeface="Montserrat"/>
            </a:endParaRPr>
          </a:p>
          <a:p>
            <a:pPr marL="0" lvl="0" indent="0" algn="l" rtl="0">
              <a:lnSpc>
                <a:spcPct val="115000"/>
              </a:lnSpc>
              <a:spcBef>
                <a:spcPts val="0"/>
              </a:spcBef>
              <a:spcAft>
                <a:spcPts val="0"/>
              </a:spcAft>
              <a:buNone/>
            </a:pPr>
            <a:endParaRPr sz="125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11</a:t>
            </a:fld>
            <a:endParaRPr/>
          </a:p>
        </p:txBody>
      </p:sp>
      <p:sp>
        <p:nvSpPr>
          <p:cNvPr id="134" name="Google Shape;134;p21"/>
          <p:cNvSpPr txBox="1"/>
          <p:nvPr/>
        </p:nvSpPr>
        <p:spPr>
          <a:xfrm>
            <a:off x="366125" y="276825"/>
            <a:ext cx="8331300" cy="432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50" b="1">
                <a:latin typeface="Montserrat"/>
                <a:ea typeface="Montserrat"/>
                <a:cs typeface="Montserrat"/>
                <a:sym typeface="Montserrat"/>
              </a:rPr>
              <a:t>Honors Major</a:t>
            </a:r>
            <a:r>
              <a:rPr lang="en" sz="1750">
                <a:latin typeface="Montserrat"/>
                <a:ea typeface="Montserrat"/>
                <a:cs typeface="Montserrat"/>
                <a:sym typeface="Montserrat"/>
              </a:rPr>
              <a:t>: Core Courses (thesis will be used as a preparation) + Two add’l 2-credit preparations in dept</a:t>
            </a:r>
            <a:endParaRPr sz="1750">
              <a:latin typeface="Montserrat"/>
              <a:ea typeface="Montserrat"/>
              <a:cs typeface="Montserrat"/>
              <a:sym typeface="Montserrat"/>
            </a:endParaRPr>
          </a:p>
          <a:p>
            <a:pPr marL="0" lvl="0" indent="0" algn="l" rtl="0">
              <a:lnSpc>
                <a:spcPct val="115000"/>
              </a:lnSpc>
              <a:spcBef>
                <a:spcPts val="600"/>
              </a:spcBef>
              <a:spcAft>
                <a:spcPts val="0"/>
              </a:spcAft>
              <a:buNone/>
            </a:pPr>
            <a:r>
              <a:rPr lang="en" sz="1750" b="1">
                <a:latin typeface="Montserrat"/>
                <a:ea typeface="Montserrat"/>
                <a:cs typeface="Montserrat"/>
                <a:sym typeface="Montserrat"/>
              </a:rPr>
              <a:t>Honors Minor</a:t>
            </a:r>
            <a:r>
              <a:rPr lang="en" sz="1750">
                <a:latin typeface="Montserrat"/>
                <a:ea typeface="Montserrat"/>
                <a:cs typeface="Montserrat"/>
                <a:sym typeface="Montserrat"/>
              </a:rPr>
              <a:t>: ANTH 001, SOCI 001, at least one designated Methods course + One 2-credit preparation in the dept</a:t>
            </a:r>
            <a:endParaRPr sz="1750">
              <a:latin typeface="Montserrat"/>
              <a:ea typeface="Montserrat"/>
              <a:cs typeface="Montserrat"/>
              <a:sym typeface="Montserrat"/>
            </a:endParaRPr>
          </a:p>
          <a:p>
            <a:pPr marL="0" lvl="0" indent="0" algn="l" rtl="0">
              <a:lnSpc>
                <a:spcPct val="115000"/>
              </a:lnSpc>
              <a:spcBef>
                <a:spcPts val="600"/>
              </a:spcBef>
              <a:spcAft>
                <a:spcPts val="0"/>
              </a:spcAft>
              <a:buNone/>
            </a:pPr>
            <a:r>
              <a:rPr lang="en" sz="1750" b="1">
                <a:latin typeface="Montserrat"/>
                <a:ea typeface="Montserrat"/>
                <a:cs typeface="Montserrat"/>
                <a:sym typeface="Montserrat"/>
              </a:rPr>
              <a:t>Honors Special Major</a:t>
            </a:r>
            <a:r>
              <a:rPr lang="en" sz="1750">
                <a:latin typeface="Montserrat"/>
                <a:ea typeface="Montserrat"/>
                <a:cs typeface="Montserrat"/>
                <a:sym typeface="Montserrat"/>
              </a:rPr>
              <a:t>: Core Courses (thesis will be used as a preparation) + maximum of four credits outside of the dept + Three 2-credit preparations</a:t>
            </a:r>
            <a:endParaRPr sz="1750" b="1">
              <a:latin typeface="Montserrat"/>
              <a:ea typeface="Montserrat"/>
              <a:cs typeface="Montserrat"/>
              <a:sym typeface="Montserrat"/>
            </a:endParaRPr>
          </a:p>
          <a:p>
            <a:pPr marL="0" lvl="0" indent="0" algn="l" rtl="0">
              <a:lnSpc>
                <a:spcPct val="115000"/>
              </a:lnSpc>
              <a:spcBef>
                <a:spcPts val="0"/>
              </a:spcBef>
              <a:spcAft>
                <a:spcPts val="1000"/>
              </a:spcAft>
              <a:buNone/>
            </a:pPr>
            <a:r>
              <a:rPr lang="en" sz="1750" b="1">
                <a:latin typeface="Montserrat"/>
                <a:ea typeface="Montserrat"/>
                <a:cs typeface="Montserrat"/>
                <a:sym typeface="Montserrat"/>
              </a:rPr>
              <a:t>Honors in Medical Anthropology</a:t>
            </a:r>
            <a:r>
              <a:rPr lang="en" sz="1750">
                <a:latin typeface="Montserrat"/>
                <a:ea typeface="Montserrat"/>
                <a:cs typeface="Montserrat"/>
                <a:sym typeface="Montserrat"/>
              </a:rPr>
              <a:t>: requirements for Medical Anthropology + Three 2-credit preparations approved by the dept (thesis will be used as a preparation)</a:t>
            </a:r>
            <a:br>
              <a:rPr lang="en" sz="1700">
                <a:latin typeface="Montserrat"/>
                <a:ea typeface="Montserrat"/>
                <a:cs typeface="Montserrat"/>
                <a:sym typeface="Montserrat"/>
              </a:rPr>
            </a:br>
            <a:r>
              <a:rPr lang="en" sz="1750" b="1">
                <a:latin typeface="Montserrat"/>
                <a:ea typeface="Montserrat"/>
                <a:cs typeface="Montserrat"/>
                <a:sym typeface="Montserrat"/>
              </a:rPr>
              <a:t>Honors in Political Sociology: </a:t>
            </a:r>
            <a:r>
              <a:rPr lang="en" sz="1750">
                <a:latin typeface="Montserrat"/>
                <a:ea typeface="Montserrat"/>
                <a:cs typeface="Montserrat"/>
                <a:sym typeface="Montserrat"/>
              </a:rPr>
              <a:t>requirements for Political Sociology course major + Three 2- credit preparations approved by the dept  (thesis will be used as a preparation)</a:t>
            </a:r>
            <a:endParaRPr sz="175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
        <p:nvSpPr>
          <p:cNvPr id="140" name="Google Shape;140;p22"/>
          <p:cNvSpPr txBox="1"/>
          <p:nvPr/>
        </p:nvSpPr>
        <p:spPr>
          <a:xfrm>
            <a:off x="807900" y="151475"/>
            <a:ext cx="7528200" cy="97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600"/>
              <a:buFont typeface="Arial"/>
              <a:buNone/>
            </a:pPr>
            <a:r>
              <a:rPr lang="en" sz="4000" b="1" i="0" u="none" strike="noStrike" cap="none">
                <a:solidFill>
                  <a:srgbClr val="FFFFFF"/>
                </a:solidFill>
                <a:latin typeface="Montserrat"/>
                <a:ea typeface="Montserrat"/>
                <a:cs typeface="Montserrat"/>
                <a:sym typeface="Montserrat"/>
              </a:rPr>
              <a:t>Senior </a:t>
            </a:r>
            <a:r>
              <a:rPr lang="en" sz="4000" b="1">
                <a:solidFill>
                  <a:srgbClr val="FFFFFF"/>
                </a:solidFill>
                <a:latin typeface="Montserrat"/>
                <a:ea typeface="Montserrat"/>
                <a:cs typeface="Montserrat"/>
                <a:sym typeface="Montserrat"/>
              </a:rPr>
              <a:t>Research Project</a:t>
            </a:r>
            <a:endParaRPr sz="4000" b="1" i="0" u="none" strike="noStrike" cap="none">
              <a:solidFill>
                <a:srgbClr val="FFFFFF"/>
              </a:solidFill>
              <a:latin typeface="Montserrat"/>
              <a:ea typeface="Montserrat"/>
              <a:cs typeface="Montserrat"/>
              <a:sym typeface="Montserrat"/>
            </a:endParaRPr>
          </a:p>
        </p:txBody>
      </p:sp>
      <p:sp>
        <p:nvSpPr>
          <p:cNvPr id="141" name="Google Shape;141;p22"/>
          <p:cNvSpPr txBox="1"/>
          <p:nvPr/>
        </p:nvSpPr>
        <p:spPr>
          <a:xfrm>
            <a:off x="196500" y="873925"/>
            <a:ext cx="8751000" cy="38346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36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Our majors conduct original research and </a:t>
            </a:r>
            <a:r>
              <a:rPr lang="en" sz="2200">
                <a:solidFill>
                  <a:srgbClr val="FFFFFF"/>
                </a:solidFill>
                <a:latin typeface="Montserrat"/>
                <a:ea typeface="Montserrat"/>
                <a:cs typeface="Montserrat"/>
                <a:sym typeface="Montserrat"/>
              </a:rPr>
              <a:t>will present</a:t>
            </a:r>
            <a:r>
              <a:rPr lang="en" sz="2200" b="0" i="0" u="none" strike="noStrike" cap="none">
                <a:solidFill>
                  <a:srgbClr val="FFFFFF"/>
                </a:solidFill>
                <a:latin typeface="Montserrat"/>
                <a:ea typeface="Montserrat"/>
                <a:cs typeface="Montserrat"/>
                <a:sym typeface="Montserrat"/>
              </a:rPr>
              <a:t> passionately about significant and timely issues. </a:t>
            </a:r>
            <a:endParaRPr sz="2200" b="0" i="0" u="none" strike="noStrike" cap="none">
              <a:solidFill>
                <a:srgbClr val="FFFFFF"/>
              </a:solidFill>
              <a:latin typeface="Montserrat"/>
              <a:ea typeface="Montserrat"/>
              <a:cs typeface="Montserrat"/>
              <a:sym typeface="Montserrat"/>
            </a:endParaRPr>
          </a:p>
          <a:p>
            <a:pPr marL="457200" marR="0" lvl="0" indent="-368300" algn="l" rtl="0">
              <a:lnSpc>
                <a:spcPct val="100000"/>
              </a:lnSpc>
              <a:spcBef>
                <a:spcPts val="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Recent topics include: Doula Work and Black Maternal Health; Colorism and Ideals of Beauty; Class Identity and Political Participation; Chronic Pain and Social Media; Food and Identity; Health Care and the Legal System; and Queer Spaces and Identities.</a:t>
            </a:r>
            <a:endParaRPr sz="2200" b="0" i="0" u="none" strike="noStrike" cap="none">
              <a:solidFill>
                <a:srgbClr val="FFFFFF"/>
              </a:solidFill>
              <a:latin typeface="Montserrat"/>
              <a:ea typeface="Montserrat"/>
              <a:cs typeface="Montserrat"/>
              <a:sym typeface="Montserrat"/>
            </a:endParaRPr>
          </a:p>
          <a:p>
            <a:pPr marL="457200" marR="0" lvl="0" indent="-368300" algn="l" rtl="0">
              <a:lnSpc>
                <a:spcPct val="100000"/>
              </a:lnSpc>
              <a:spcBef>
                <a:spcPts val="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Please visit the thesis posters displayed in our department on Kohlberg’s second floor. </a:t>
            </a:r>
            <a:endParaRPr sz="2200" b="0" i="0" u="none" strike="noStrike" cap="none">
              <a:solidFill>
                <a:srgbClr val="FFFFFF"/>
              </a:solidFill>
              <a:latin typeface="Montserrat"/>
              <a:ea typeface="Montserrat"/>
              <a:cs typeface="Montserrat"/>
              <a:sym typeface="Montserrat"/>
            </a:endParaRPr>
          </a:p>
          <a:p>
            <a:pPr marL="457200" marR="0" lvl="0" indent="-368300" algn="l" rtl="0">
              <a:lnSpc>
                <a:spcPct val="100000"/>
              </a:lnSpc>
              <a:spcBef>
                <a:spcPts val="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Archived theses available </a:t>
            </a:r>
            <a:r>
              <a:rPr lang="en" sz="2200">
                <a:solidFill>
                  <a:srgbClr val="FFFFFF"/>
                </a:solidFill>
                <a:latin typeface="Montserrat"/>
                <a:ea typeface="Montserrat"/>
                <a:cs typeface="Montserrat"/>
                <a:sym typeface="Montserrat"/>
              </a:rPr>
              <a:t>to view</a:t>
            </a:r>
            <a:r>
              <a:rPr lang="en" sz="2200" b="0" i="0" u="none" strike="noStrike" cap="none">
                <a:solidFill>
                  <a:srgbClr val="FFFFFF"/>
                </a:solidFill>
                <a:latin typeface="Montserrat"/>
                <a:ea typeface="Montserrat"/>
                <a:cs typeface="Montserrat"/>
                <a:sym typeface="Montserrat"/>
              </a:rPr>
              <a:t> in print in Kohlberg 236 and through </a:t>
            </a:r>
            <a:r>
              <a:rPr lang="en" sz="2200">
                <a:solidFill>
                  <a:srgbClr val="FFFFFF"/>
                </a:solidFill>
                <a:latin typeface="Montserrat"/>
                <a:ea typeface="Montserrat"/>
                <a:cs typeface="Montserrat"/>
                <a:sym typeface="Montserrat"/>
              </a:rPr>
              <a:t>the</a:t>
            </a:r>
            <a:r>
              <a:rPr lang="en" sz="2200" b="0" i="0" u="none" strike="noStrike" cap="none">
                <a:solidFill>
                  <a:srgbClr val="FFFFFF"/>
                </a:solidFill>
                <a:latin typeface="Montserrat"/>
                <a:ea typeface="Montserrat"/>
                <a:cs typeface="Montserrat"/>
                <a:sym typeface="Montserrat"/>
              </a:rPr>
              <a:t> </a:t>
            </a:r>
            <a:r>
              <a:rPr lang="en" sz="2200" b="0" i="0" u="sng" strike="noStrike" cap="none">
                <a:solidFill>
                  <a:schemeClr val="hlink"/>
                </a:solidFill>
                <a:latin typeface="Montserrat"/>
                <a:ea typeface="Montserrat"/>
                <a:cs typeface="Montserrat"/>
                <a:sym typeface="Montserrat"/>
                <a:hlinkClick r:id="rId3"/>
              </a:rPr>
              <a:t>library</a:t>
            </a:r>
            <a:endParaRPr sz="700" b="0" i="0" u="none" strike="noStrike" cap="none">
              <a:solidFill>
                <a:srgbClr val="0000FF"/>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5"/>
        <p:cNvGrpSpPr/>
        <p:nvPr/>
      </p:nvGrpSpPr>
      <p:grpSpPr>
        <a:xfrm>
          <a:off x="0" y="0"/>
          <a:ext cx="0" cy="0"/>
          <a:chOff x="0" y="0"/>
          <a:chExt cx="0" cy="0"/>
        </a:xfrm>
      </p:grpSpPr>
      <p:sp>
        <p:nvSpPr>
          <p:cNvPr id="146" name="Google Shape;146;p23"/>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147" name="Google Shape;147;p23"/>
          <p:cNvSpPr txBox="1"/>
          <p:nvPr/>
        </p:nvSpPr>
        <p:spPr>
          <a:xfrm>
            <a:off x="128400" y="171775"/>
            <a:ext cx="8887200" cy="78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3300" b="1" i="0" u="none" strike="noStrike" cap="none">
                <a:solidFill>
                  <a:schemeClr val="dk1"/>
                </a:solidFill>
                <a:latin typeface="Montserrat"/>
                <a:ea typeface="Montserrat"/>
                <a:cs typeface="Montserrat"/>
                <a:sym typeface="Montserrat"/>
              </a:rPr>
              <a:t>Medical Anthropology</a:t>
            </a:r>
            <a:endParaRPr sz="3300" b="1" i="0" u="none" strike="noStrike" cap="none">
              <a:solidFill>
                <a:schemeClr val="dk1"/>
              </a:solidFill>
              <a:latin typeface="Montserrat"/>
              <a:ea typeface="Montserrat"/>
              <a:cs typeface="Montserrat"/>
              <a:sym typeface="Montserrat"/>
            </a:endParaRPr>
          </a:p>
        </p:txBody>
      </p:sp>
      <p:sp>
        <p:nvSpPr>
          <p:cNvPr id="148" name="Google Shape;148;p23"/>
          <p:cNvSpPr txBox="1"/>
          <p:nvPr/>
        </p:nvSpPr>
        <p:spPr>
          <a:xfrm>
            <a:off x="128525" y="848850"/>
            <a:ext cx="8887200" cy="4221900"/>
          </a:xfrm>
          <a:prstGeom prst="rect">
            <a:avLst/>
          </a:prstGeom>
          <a:noFill/>
          <a:ln>
            <a:noFill/>
          </a:ln>
        </p:spPr>
        <p:txBody>
          <a:bodyPr spcFirstLastPara="1" wrap="square" lIns="91425" tIns="91425" rIns="91425" bIns="91425" anchor="t" anchorCtr="0">
            <a:noAutofit/>
          </a:bodyPr>
          <a:lstStyle/>
          <a:p>
            <a:pPr marL="342900" marR="0" lvl="0" indent="-336550" algn="l" rtl="0">
              <a:lnSpc>
                <a:spcPct val="80000"/>
              </a:lnSpc>
              <a:spcBef>
                <a:spcPts val="0"/>
              </a:spcBef>
              <a:spcAft>
                <a:spcPts val="0"/>
              </a:spcAft>
              <a:buClr>
                <a:schemeClr val="dk1"/>
              </a:buClr>
              <a:buSzPts val="1900"/>
              <a:buFont typeface="Montserrat"/>
              <a:buChar char="●"/>
            </a:pPr>
            <a:r>
              <a:rPr lang="en" sz="1900" b="0" i="0" u="none" strike="noStrike" cap="none">
                <a:solidFill>
                  <a:schemeClr val="dk1"/>
                </a:solidFill>
                <a:latin typeface="Montserrat"/>
                <a:ea typeface="Montserrat"/>
                <a:cs typeface="Montserrat"/>
                <a:sym typeface="Montserrat"/>
              </a:rPr>
              <a:t>Offers students the opportunity to tailor a scholarly exploration of medicine, health, and illness with a foundation in anthropology. </a:t>
            </a:r>
            <a:endParaRPr sz="1900" b="0" i="0" u="none" strike="noStrike" cap="none">
              <a:solidFill>
                <a:schemeClr val="dk1"/>
              </a:solidFill>
              <a:latin typeface="Montserrat"/>
              <a:ea typeface="Montserrat"/>
              <a:cs typeface="Montserrat"/>
              <a:sym typeface="Montserrat"/>
            </a:endParaRPr>
          </a:p>
          <a:p>
            <a:pPr marL="342900" marR="0" lvl="0" indent="-336550" algn="l" rtl="0">
              <a:lnSpc>
                <a:spcPct val="80000"/>
              </a:lnSpc>
              <a:spcBef>
                <a:spcPts val="400"/>
              </a:spcBef>
              <a:spcAft>
                <a:spcPts val="0"/>
              </a:spcAft>
              <a:buClr>
                <a:schemeClr val="dk1"/>
              </a:buClr>
              <a:buSzPts val="1900"/>
              <a:buFont typeface="Montserrat"/>
              <a:buChar char="●"/>
            </a:pPr>
            <a:r>
              <a:rPr lang="en" sz="1900" b="0" i="0" u="none" strike="noStrike" cap="none">
                <a:solidFill>
                  <a:schemeClr val="dk1"/>
                </a:solidFill>
                <a:latin typeface="Montserrat"/>
                <a:ea typeface="Montserrat"/>
                <a:cs typeface="Montserrat"/>
                <a:sym typeface="Montserrat"/>
              </a:rPr>
              <a:t>A dynamic subfield of the discipline that offers important theoretical, critical, and comparative perspectives to the study of medical systems and healing practices in different cultures, </a:t>
            </a:r>
            <a:endParaRPr sz="1900" b="0" i="0" u="none" strike="noStrike" cap="none">
              <a:solidFill>
                <a:schemeClr val="dk1"/>
              </a:solidFill>
              <a:latin typeface="Montserrat"/>
              <a:ea typeface="Montserrat"/>
              <a:cs typeface="Montserrat"/>
              <a:sym typeface="Montserrat"/>
            </a:endParaRPr>
          </a:p>
          <a:p>
            <a:pPr marL="342900" marR="0" lvl="0" indent="-336550" algn="l" rtl="0">
              <a:lnSpc>
                <a:spcPct val="80000"/>
              </a:lnSpc>
              <a:spcBef>
                <a:spcPts val="400"/>
              </a:spcBef>
              <a:spcAft>
                <a:spcPts val="0"/>
              </a:spcAft>
              <a:buClr>
                <a:schemeClr val="dk1"/>
              </a:buClr>
              <a:buSzPts val="1900"/>
              <a:buFont typeface="Montserrat"/>
              <a:buChar char="●"/>
            </a:pPr>
            <a:r>
              <a:rPr lang="en" sz="1900" b="0" i="0" u="none" strike="noStrike" cap="none">
                <a:solidFill>
                  <a:schemeClr val="dk1"/>
                </a:solidFill>
                <a:latin typeface="Montserrat"/>
                <a:ea typeface="Montserrat"/>
                <a:cs typeface="Montserrat"/>
                <a:sym typeface="Montserrat"/>
              </a:rPr>
              <a:t>Provides ways to shape the work and practices of medical institutions and professionals. </a:t>
            </a:r>
            <a:endParaRPr sz="1900" b="0" i="0" u="none" strike="noStrike" cap="none">
              <a:solidFill>
                <a:schemeClr val="dk1"/>
              </a:solidFill>
              <a:latin typeface="Montserrat"/>
              <a:ea typeface="Montserrat"/>
              <a:cs typeface="Montserrat"/>
              <a:sym typeface="Montserrat"/>
            </a:endParaRPr>
          </a:p>
          <a:p>
            <a:pPr marL="342900" marR="0" lvl="0" indent="-336550" algn="l" rtl="0">
              <a:lnSpc>
                <a:spcPct val="80000"/>
              </a:lnSpc>
              <a:spcBef>
                <a:spcPts val="400"/>
              </a:spcBef>
              <a:spcAft>
                <a:spcPts val="0"/>
              </a:spcAft>
              <a:buClr>
                <a:schemeClr val="dk1"/>
              </a:buClr>
              <a:buSzPts val="1900"/>
              <a:buFont typeface="Montserrat"/>
              <a:buChar char="●"/>
            </a:pPr>
            <a:r>
              <a:rPr lang="en" sz="1900" b="0" i="0" u="none" strike="noStrike" cap="none">
                <a:solidFill>
                  <a:schemeClr val="dk1"/>
                </a:solidFill>
                <a:latin typeface="Montserrat"/>
                <a:ea typeface="Montserrat"/>
                <a:cs typeface="Montserrat"/>
                <a:sym typeface="Montserrat"/>
              </a:rPr>
              <a:t>Pays attention not only to biomedicine and scientific knowledge, but also to diverse ways of healing, managing pain, and defining wellbeing. </a:t>
            </a:r>
            <a:endParaRPr sz="1900" b="0" i="0" u="none" strike="noStrike" cap="none">
              <a:solidFill>
                <a:schemeClr val="dk1"/>
              </a:solidFill>
              <a:latin typeface="Montserrat"/>
              <a:ea typeface="Montserrat"/>
              <a:cs typeface="Montserrat"/>
              <a:sym typeface="Montserrat"/>
            </a:endParaRPr>
          </a:p>
          <a:p>
            <a:pPr marL="342900" marR="0" lvl="0" indent="-336550" algn="l" rtl="0">
              <a:lnSpc>
                <a:spcPct val="80000"/>
              </a:lnSpc>
              <a:spcBef>
                <a:spcPts val="400"/>
              </a:spcBef>
              <a:spcAft>
                <a:spcPts val="0"/>
              </a:spcAft>
              <a:buClr>
                <a:schemeClr val="dk1"/>
              </a:buClr>
              <a:buSzPts val="1900"/>
              <a:buFont typeface="Montserrat"/>
              <a:buChar char="●"/>
            </a:pPr>
            <a:r>
              <a:rPr lang="en" sz="1900" b="0" i="0" u="none" strike="noStrike" cap="none">
                <a:solidFill>
                  <a:schemeClr val="dk1"/>
                </a:solidFill>
                <a:latin typeface="Montserrat"/>
                <a:ea typeface="Montserrat"/>
                <a:cs typeface="Montserrat"/>
                <a:sym typeface="Montserrat"/>
              </a:rPr>
              <a:t>Pays close attention to the different local, national, and global forces that shape the health and wellbeing of various groups and their access to resources and knowledges. </a:t>
            </a:r>
            <a:endParaRPr sz="1900" b="0" i="0" u="none" strike="noStrike" cap="none">
              <a:solidFill>
                <a:schemeClr val="dk1"/>
              </a:solidFill>
              <a:latin typeface="Montserrat"/>
              <a:ea typeface="Montserrat"/>
              <a:cs typeface="Montserrat"/>
              <a:sym typeface="Montserrat"/>
            </a:endParaRPr>
          </a:p>
          <a:p>
            <a:pPr marL="342900" marR="0" lvl="0" indent="-336550" algn="l" rtl="0">
              <a:lnSpc>
                <a:spcPct val="80000"/>
              </a:lnSpc>
              <a:spcBef>
                <a:spcPts val="400"/>
              </a:spcBef>
              <a:spcAft>
                <a:spcPts val="0"/>
              </a:spcAft>
              <a:buClr>
                <a:schemeClr val="dk1"/>
              </a:buClr>
              <a:buSzPts val="1900"/>
              <a:buFont typeface="Montserrat"/>
              <a:buChar char="●"/>
            </a:pPr>
            <a:r>
              <a:rPr lang="en" sz="1900" b="0" i="0" u="none" strike="noStrike" cap="none">
                <a:solidFill>
                  <a:schemeClr val="dk1"/>
                </a:solidFill>
                <a:latin typeface="Montserrat"/>
                <a:ea typeface="Montserrat"/>
                <a:cs typeface="Montserrat"/>
                <a:sym typeface="Montserrat"/>
              </a:rPr>
              <a:t>Of particular interest to students interested in graduate work in medical anthropology, the study of medicine, and those planning on pursuing training and work in diverse professions of the health field.</a:t>
            </a:r>
            <a:endParaRPr sz="1300" b="0"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sp>
        <p:nvSpPr>
          <p:cNvPr id="154" name="Google Shape;154;p24"/>
          <p:cNvSpPr txBox="1"/>
          <p:nvPr/>
        </p:nvSpPr>
        <p:spPr>
          <a:xfrm>
            <a:off x="128400" y="171775"/>
            <a:ext cx="8887200" cy="78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3300" b="1">
                <a:solidFill>
                  <a:srgbClr val="FFFFFF"/>
                </a:solidFill>
                <a:latin typeface="Montserrat"/>
                <a:ea typeface="Montserrat"/>
                <a:cs typeface="Montserrat"/>
                <a:sym typeface="Montserrat"/>
              </a:rPr>
              <a:t>Political Sociology</a:t>
            </a:r>
            <a:endParaRPr sz="3300" b="1" i="0" u="none" strike="noStrike" cap="none">
              <a:solidFill>
                <a:srgbClr val="FFFFFF"/>
              </a:solidFill>
              <a:latin typeface="Montserrat"/>
              <a:ea typeface="Montserrat"/>
              <a:cs typeface="Montserrat"/>
              <a:sym typeface="Montserrat"/>
            </a:endParaRPr>
          </a:p>
        </p:txBody>
      </p:sp>
      <p:sp>
        <p:nvSpPr>
          <p:cNvPr id="155" name="Google Shape;155;p24"/>
          <p:cNvSpPr txBox="1"/>
          <p:nvPr/>
        </p:nvSpPr>
        <p:spPr>
          <a:xfrm>
            <a:off x="128525" y="848850"/>
            <a:ext cx="8887200" cy="40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The special major in Political Sociology offers students an opportunity to ground their inquiries into all things political--political economy, forms of political order and organization, regime formation and revolution, political action, parties and elections, policy, status, power--in a sociological approach that seeks to interrogate and understand social structures and insists that politics must be treated as fully implicated in every facet of the social order, from institutional arrangements to social relations. Political Sociology encompasses a wide variety of theoretical and methodological approaches with which sociologists attempt to describe and explain political phenomena. We cover a wide range of areas within the field, including race, class, migration, colonization, imperialism, public policy, urban politics, social movements, state-formation, revolutions, and cross-national social policy and policy outcomes.</a:t>
            </a:r>
            <a:endParaRPr sz="2000" b="1">
              <a:solidFill>
                <a:schemeClr val="lt1"/>
              </a:solidFill>
              <a:highlight>
                <a:srgbClr val="FFFFFF"/>
              </a:highlight>
              <a:latin typeface="Montserrat"/>
              <a:ea typeface="Montserrat"/>
              <a:cs typeface="Montserrat"/>
              <a:sym typeface="Montserrat"/>
            </a:endParaRPr>
          </a:p>
          <a:p>
            <a:pPr marL="0" marR="0" lvl="0" indent="0" algn="l" rtl="0">
              <a:lnSpc>
                <a:spcPct val="80000"/>
              </a:lnSpc>
              <a:spcBef>
                <a:spcPts val="400"/>
              </a:spcBef>
              <a:spcAft>
                <a:spcPts val="0"/>
              </a:spcAft>
              <a:buNone/>
            </a:pPr>
            <a:endParaRPr sz="19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sp>
        <p:nvSpPr>
          <p:cNvPr id="161" name="Google Shape;161;p25"/>
          <p:cNvSpPr txBox="1"/>
          <p:nvPr/>
        </p:nvSpPr>
        <p:spPr>
          <a:xfrm>
            <a:off x="128400" y="121250"/>
            <a:ext cx="8887200" cy="78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3300" b="1" i="0" u="none" strike="noStrike" cap="none">
                <a:solidFill>
                  <a:schemeClr val="dk1"/>
                </a:solidFill>
                <a:latin typeface="Montserrat"/>
                <a:ea typeface="Montserrat"/>
                <a:cs typeface="Montserrat"/>
                <a:sym typeface="Montserrat"/>
              </a:rPr>
              <a:t>A B.A. in Sociology and Anthropology...</a:t>
            </a:r>
            <a:endParaRPr sz="3300" b="1" i="0" u="none" strike="noStrike" cap="none">
              <a:solidFill>
                <a:schemeClr val="dk1"/>
              </a:solidFill>
              <a:latin typeface="Montserrat"/>
              <a:ea typeface="Montserrat"/>
              <a:cs typeface="Montserrat"/>
              <a:sym typeface="Montserrat"/>
            </a:endParaRPr>
          </a:p>
        </p:txBody>
      </p:sp>
      <p:sp>
        <p:nvSpPr>
          <p:cNvPr id="162" name="Google Shape;162;p25"/>
          <p:cNvSpPr txBox="1"/>
          <p:nvPr/>
        </p:nvSpPr>
        <p:spPr>
          <a:xfrm>
            <a:off x="181650" y="781950"/>
            <a:ext cx="8780700" cy="42270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400"/>
              </a:spcBef>
              <a:spcAft>
                <a:spcPts val="0"/>
              </a:spcAft>
              <a:buClr>
                <a:schemeClr val="dk1"/>
              </a:buClr>
              <a:buSzPts val="1600"/>
              <a:buFont typeface="Montserrat"/>
              <a:buChar char="➔"/>
            </a:pPr>
            <a:r>
              <a:rPr lang="en" sz="1600" b="0" i="0" u="none" strike="noStrike" cap="none">
                <a:solidFill>
                  <a:schemeClr val="dk1"/>
                </a:solidFill>
                <a:latin typeface="Montserrat"/>
                <a:ea typeface="Montserrat"/>
                <a:cs typeface="Montserrat"/>
                <a:sym typeface="Montserrat"/>
              </a:rPr>
              <a:t>Prepares for future graduate work in anthropology, business, communications, design, education, ethnic and gender studies, international studies, journalism, medicine, public health, research, and sociology</a:t>
            </a:r>
            <a:endParaRPr sz="1600" b="0" i="0" u="none" strike="noStrike" cap="none">
              <a:solidFill>
                <a:schemeClr val="dk1"/>
              </a:solidFill>
              <a:latin typeface="Montserrat"/>
              <a:ea typeface="Montserrat"/>
              <a:cs typeface="Montserrat"/>
              <a:sym typeface="Montserrat"/>
            </a:endParaRPr>
          </a:p>
          <a:p>
            <a:pPr marL="457200" marR="0" lvl="0" indent="-330200" algn="l" rtl="0">
              <a:lnSpc>
                <a:spcPct val="115000"/>
              </a:lnSpc>
              <a:spcBef>
                <a:spcPts val="0"/>
              </a:spcBef>
              <a:spcAft>
                <a:spcPts val="0"/>
              </a:spcAft>
              <a:buClr>
                <a:schemeClr val="dk1"/>
              </a:buClr>
              <a:buSzPts val="1600"/>
              <a:buFont typeface="Montserrat"/>
              <a:buChar char="➔"/>
            </a:pPr>
            <a:r>
              <a:rPr lang="en" sz="1600" b="0" i="0" u="none" strike="noStrike" cap="none">
                <a:solidFill>
                  <a:schemeClr val="dk1"/>
                </a:solidFill>
                <a:latin typeface="Montserrat"/>
                <a:ea typeface="Montserrat"/>
                <a:cs typeface="Montserrat"/>
                <a:sym typeface="Montserrat"/>
              </a:rPr>
              <a:t>Offers valuable preparation entry level positions in business, colleges/universities, communications, counseling, education, government, health and human services, law, the media, medicine, museums, politics, research, fields that involve investigative skills and working with diverse groups </a:t>
            </a:r>
            <a:endParaRPr sz="1600" b="0" i="0" u="none" strike="noStrike" cap="none">
              <a:solidFill>
                <a:schemeClr val="dk1"/>
              </a:solidFill>
              <a:latin typeface="Montserrat"/>
              <a:ea typeface="Montserrat"/>
              <a:cs typeface="Montserrat"/>
              <a:sym typeface="Montserrat"/>
            </a:endParaRPr>
          </a:p>
          <a:p>
            <a:pPr marL="457200" marR="0" lvl="0" indent="-330200" algn="l" rtl="0">
              <a:lnSpc>
                <a:spcPct val="115000"/>
              </a:lnSpc>
              <a:spcBef>
                <a:spcPts val="0"/>
              </a:spcBef>
              <a:spcAft>
                <a:spcPts val="0"/>
              </a:spcAft>
              <a:buClr>
                <a:schemeClr val="dk1"/>
              </a:buClr>
              <a:buSzPts val="1600"/>
              <a:buFont typeface="Montserrat"/>
              <a:buChar char="➔"/>
            </a:pPr>
            <a:r>
              <a:rPr lang="en" sz="1600" b="0" i="0" u="none" strike="noStrike" cap="none">
                <a:solidFill>
                  <a:schemeClr val="dk1"/>
                </a:solidFill>
                <a:latin typeface="Montserrat"/>
                <a:ea typeface="Montserrat"/>
                <a:cs typeface="Montserrat"/>
                <a:sym typeface="Montserrat"/>
              </a:rPr>
              <a:t> You will find sociologists and anthropologists addressing social and cultural consequences of natural disasters, equitable access to limited resources, human rights, research partnerships, assessing economic needs, evaluating policies, developing new educational programs, recording little-known community histories, providing health services, and other socially relevant activities. </a:t>
            </a:r>
            <a:endParaRPr sz="1600" b="0" i="0" u="none" strike="noStrike" cap="none">
              <a:solidFill>
                <a:schemeClr val="dk1"/>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400"/>
              </a:spcBef>
              <a:spcAft>
                <a:spcPts val="0"/>
              </a:spcAft>
              <a:buClr>
                <a:srgbClr val="000000"/>
              </a:buClr>
              <a:buSzPts val="1500"/>
              <a:buFont typeface="Arial"/>
              <a:buNone/>
            </a:pPr>
            <a:r>
              <a:rPr lang="en" sz="1500" b="0" i="0" u="none" strike="noStrike" cap="none">
                <a:solidFill>
                  <a:schemeClr val="dk1"/>
                </a:solidFill>
                <a:latin typeface="Montserrat"/>
                <a:ea typeface="Montserrat"/>
                <a:cs typeface="Montserrat"/>
                <a:sym typeface="Montserrat"/>
              </a:rPr>
              <a:t>For more info, visit  </a:t>
            </a:r>
            <a:r>
              <a:rPr lang="en" sz="1500" b="0" i="0" u="sng" strike="noStrike" cap="none">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www.asanet.org/about/sociology.cfm</a:t>
            </a:r>
            <a:r>
              <a:rPr lang="en" sz="1500" b="0" i="0" u="none" strike="noStrike" cap="none">
                <a:solidFill>
                  <a:schemeClr val="dk1"/>
                </a:solidFill>
                <a:latin typeface="Arial"/>
                <a:ea typeface="Arial"/>
                <a:cs typeface="Arial"/>
                <a:sym typeface="Arial"/>
              </a:rPr>
              <a:t> </a:t>
            </a:r>
            <a:r>
              <a:rPr lang="en" sz="1500" b="0" i="0" u="none" strike="noStrike" cap="none">
                <a:solidFill>
                  <a:schemeClr val="dk1"/>
                </a:solidFill>
                <a:latin typeface="Montserrat"/>
                <a:ea typeface="Montserrat"/>
                <a:cs typeface="Montserrat"/>
                <a:sym typeface="Montserrat"/>
              </a:rPr>
              <a:t>and </a:t>
            </a:r>
            <a:r>
              <a:rPr lang="en" sz="1500" b="0" i="0" u="sng" strike="noStrike" cap="none">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www.americananthro.org/</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66"/>
        <p:cNvGrpSpPr/>
        <p:nvPr/>
      </p:nvGrpSpPr>
      <p:grpSpPr>
        <a:xfrm>
          <a:off x="0" y="0"/>
          <a:ext cx="0" cy="0"/>
          <a:chOff x="0" y="0"/>
          <a:chExt cx="0" cy="0"/>
        </a:xfrm>
      </p:grpSpPr>
      <p:sp>
        <p:nvSpPr>
          <p:cNvPr id="167" name="Google Shape;167;p26"/>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
        <p:nvSpPr>
          <p:cNvPr id="168" name="Google Shape;168;p26"/>
          <p:cNvSpPr txBox="1"/>
          <p:nvPr/>
        </p:nvSpPr>
        <p:spPr>
          <a:xfrm>
            <a:off x="504600" y="899375"/>
            <a:ext cx="8134800" cy="224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000000"/>
              </a:buClr>
              <a:buSzPts val="3200"/>
              <a:buFont typeface="Arial"/>
              <a:buNone/>
            </a:pPr>
            <a:r>
              <a:rPr lang="en" sz="3200" b="0" i="0" u="none" strike="noStrike" cap="none">
                <a:solidFill>
                  <a:srgbClr val="FFFFFF"/>
                </a:solidFill>
                <a:latin typeface="Montserrat"/>
                <a:ea typeface="Montserrat"/>
                <a:cs typeface="Montserrat"/>
                <a:sym typeface="Montserrat"/>
              </a:rPr>
              <a:t>Our alumni have gone on to become distinguished anthropologists and sociologists, successful lawyers, dedicated physicians, passionate teachers, and outstanding participants in many other fields. </a:t>
            </a:r>
            <a:endParaRPr sz="32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17</a:t>
            </a:fld>
            <a:endParaRPr/>
          </a:p>
        </p:txBody>
      </p:sp>
      <p:sp>
        <p:nvSpPr>
          <p:cNvPr id="174" name="Google Shape;174;p27"/>
          <p:cNvSpPr txBox="1"/>
          <p:nvPr/>
        </p:nvSpPr>
        <p:spPr>
          <a:xfrm>
            <a:off x="204825" y="1001375"/>
            <a:ext cx="8815200" cy="3632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Website: </a:t>
            </a:r>
            <a:br>
              <a:rPr lang="en">
                <a:latin typeface="Montserrat"/>
                <a:ea typeface="Montserrat"/>
                <a:cs typeface="Montserrat"/>
                <a:sym typeface="Montserrat"/>
              </a:rPr>
            </a:br>
            <a:r>
              <a:rPr lang="en" u="sng">
                <a:solidFill>
                  <a:schemeClr val="hlink"/>
                </a:solidFill>
                <a:latin typeface="Montserrat"/>
                <a:ea typeface="Montserrat"/>
                <a:cs typeface="Montserrat"/>
                <a:sym typeface="Montserrat"/>
                <a:hlinkClick r:id="rId3"/>
              </a:rPr>
              <a:t>https://www.swarthmore.edu/sociology-anthropology</a:t>
            </a:r>
            <a:endParaRPr>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Fall 2024- Spring 2026 Courses: </a:t>
            </a:r>
            <a:r>
              <a:rPr lang="en" u="sng">
                <a:solidFill>
                  <a:schemeClr val="hlink"/>
                </a:solidFill>
                <a:latin typeface="Montserrat"/>
                <a:ea typeface="Montserrat"/>
                <a:cs typeface="Montserrat"/>
                <a:sym typeface="Montserrat"/>
                <a:hlinkClick r:id="rId4"/>
              </a:rPr>
              <a:t>https://www.swarthmore.edu/sociology-anthropology/current-courses</a:t>
            </a:r>
            <a:endParaRPr>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Catalog: </a:t>
            </a:r>
            <a:r>
              <a:rPr lang="en" u="sng">
                <a:solidFill>
                  <a:schemeClr val="hlink"/>
                </a:solidFill>
                <a:latin typeface="Montserrat"/>
                <a:ea typeface="Montserrat"/>
                <a:cs typeface="Montserrat"/>
                <a:sym typeface="Montserrat"/>
                <a:hlinkClick r:id="rId5"/>
              </a:rPr>
              <a:t>https://catalog.swarthmore.edu/preview_program.php?catoid=7&amp;poid=292</a:t>
            </a:r>
            <a:endParaRPr>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All Courses: </a:t>
            </a:r>
            <a:br>
              <a:rPr lang="en">
                <a:latin typeface="Montserrat"/>
                <a:ea typeface="Montserrat"/>
                <a:cs typeface="Montserrat"/>
                <a:sym typeface="Montserrat"/>
              </a:rPr>
            </a:br>
            <a:r>
              <a:rPr lang="en" u="sng">
                <a:solidFill>
                  <a:schemeClr val="hlink"/>
                </a:solidFill>
                <a:latin typeface="Montserrat"/>
                <a:ea typeface="Montserrat"/>
                <a:cs typeface="Montserrat"/>
                <a:sym typeface="Montserrat"/>
                <a:hlinkClick r:id="rId6"/>
              </a:rPr>
              <a:t>https://catalog.swarthmore.edu/preview_program.php?catoid=7&amp;poid=292#anthropologycourses</a:t>
            </a:r>
            <a:endParaRPr>
              <a:latin typeface="Montserrat"/>
              <a:ea typeface="Montserrat"/>
              <a:cs typeface="Montserrat"/>
              <a:sym typeface="Montserrat"/>
            </a:endParaRPr>
          </a:p>
        </p:txBody>
      </p:sp>
      <p:sp>
        <p:nvSpPr>
          <p:cNvPr id="175" name="Google Shape;175;p27"/>
          <p:cNvSpPr txBox="1"/>
          <p:nvPr/>
        </p:nvSpPr>
        <p:spPr>
          <a:xfrm>
            <a:off x="697950" y="159300"/>
            <a:ext cx="6736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Montserrat"/>
                <a:ea typeface="Montserrat"/>
                <a:cs typeface="Montserrat"/>
                <a:sym typeface="Montserrat"/>
              </a:rPr>
              <a:t>Where to find us</a:t>
            </a:r>
            <a:endParaRPr b="1">
              <a:latin typeface="Montserrat"/>
              <a:ea typeface="Montserrat"/>
              <a:cs typeface="Montserrat"/>
              <a:sym typeface="Montserrat"/>
            </a:endParaRPr>
          </a:p>
          <a:p>
            <a:pPr marL="0" lvl="0" indent="0" algn="ctr" rtl="0">
              <a:spcBef>
                <a:spcPts val="0"/>
              </a:spcBef>
              <a:spcAft>
                <a:spcPts val="0"/>
              </a:spcAft>
              <a:buNone/>
            </a:pPr>
            <a:r>
              <a:rPr lang="en">
                <a:latin typeface="Montserrat"/>
                <a:ea typeface="Montserrat"/>
                <a:cs typeface="Montserrat"/>
                <a:sym typeface="Montserrat"/>
              </a:rPr>
              <a:t>Second Floor of Kohlberg, Office Kohlberg 232</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
        <p:nvSpPr>
          <p:cNvPr id="62" name="Google Shape;62;p12"/>
          <p:cNvSpPr/>
          <p:nvPr/>
        </p:nvSpPr>
        <p:spPr>
          <a:xfrm>
            <a:off x="97850" y="156550"/>
            <a:ext cx="9144000" cy="4830396"/>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B7B7B7"/>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2"/>
          <p:cNvSpPr/>
          <p:nvPr/>
        </p:nvSpPr>
        <p:spPr>
          <a:xfrm>
            <a:off x="466925" y="237400"/>
            <a:ext cx="8210143" cy="1217750"/>
          </a:xfrm>
          <a:prstGeom prst="rect">
            <a:avLst/>
          </a:prstGeom>
        </p:spPr>
        <p:txBody>
          <a:bodyPr>
            <a:prstTxWarp prst="textPlain">
              <a:avLst/>
            </a:prstTxWarp>
          </a:bodyPr>
          <a:lstStyle/>
          <a:p>
            <a:pPr lvl="0" algn="ctr"/>
            <a:r>
              <a:rPr b="1" i="0">
                <a:ln>
                  <a:noFill/>
                </a:ln>
                <a:solidFill>
                  <a:srgbClr val="FFFFFF"/>
                </a:solidFill>
                <a:latin typeface="Montserrat"/>
              </a:rPr>
              <a:t>Anthropology and Sociology </a:t>
            </a:r>
            <a:br>
              <a:rPr b="1" i="0">
                <a:ln>
                  <a:noFill/>
                </a:ln>
                <a:solidFill>
                  <a:srgbClr val="FFFFFF"/>
                </a:solidFill>
                <a:latin typeface="Montserrat"/>
              </a:rPr>
            </a:br>
            <a:r>
              <a:rPr b="1" i="0">
                <a:ln>
                  <a:noFill/>
                </a:ln>
                <a:solidFill>
                  <a:srgbClr val="FFFFFF"/>
                </a:solidFill>
                <a:latin typeface="Montserrat"/>
              </a:rPr>
              <a:t>at Swarthmore</a:t>
            </a:r>
          </a:p>
        </p:txBody>
      </p:sp>
      <p:sp>
        <p:nvSpPr>
          <p:cNvPr id="64" name="Google Shape;64;p12"/>
          <p:cNvSpPr txBox="1"/>
          <p:nvPr/>
        </p:nvSpPr>
        <p:spPr>
          <a:xfrm>
            <a:off x="307650" y="1626950"/>
            <a:ext cx="8528700" cy="33195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Clr>
                <a:srgbClr val="000000"/>
              </a:buClr>
              <a:buSzPts val="1700"/>
              <a:buFont typeface="Arial"/>
              <a:buNone/>
            </a:pPr>
            <a:r>
              <a:rPr lang="en" sz="1600" b="1" i="0" u="none" strike="noStrike" cap="none">
                <a:solidFill>
                  <a:srgbClr val="000000"/>
                </a:solidFill>
                <a:latin typeface="Montserrat"/>
                <a:ea typeface="Montserrat"/>
                <a:cs typeface="Montserrat"/>
                <a:sym typeface="Montserrat"/>
              </a:rPr>
              <a:t>Sociologists and anthropologists study the social structures and cultural systems that create order and meaning in human societies and cultures as well as the pressures and contradictions that produce patterns of conflict and change. </a:t>
            </a:r>
            <a:endParaRPr sz="1600" b="1" i="0" u="none" strike="noStrike" cap="none">
              <a:solidFill>
                <a:srgbClr val="000000"/>
              </a:solidFill>
              <a:latin typeface="Montserrat"/>
              <a:ea typeface="Montserrat"/>
              <a:cs typeface="Montserrat"/>
              <a:sym typeface="Montserrat"/>
            </a:endParaRPr>
          </a:p>
          <a:p>
            <a:pPr marL="0" marR="0" lvl="0" indent="457200" algn="l" rtl="0">
              <a:lnSpc>
                <a:spcPct val="100000"/>
              </a:lnSpc>
              <a:spcBef>
                <a:spcPts val="0"/>
              </a:spcBef>
              <a:spcAft>
                <a:spcPts val="0"/>
              </a:spcAft>
              <a:buClr>
                <a:srgbClr val="000000"/>
              </a:buClr>
              <a:buSzPts val="1700"/>
              <a:buFont typeface="Arial"/>
              <a:buNone/>
            </a:pPr>
            <a:endParaRPr sz="1600" b="1" i="0" u="none" strike="noStrike" cap="none">
              <a:solidFill>
                <a:srgbClr val="000000"/>
              </a:solidFill>
              <a:latin typeface="Montserrat"/>
              <a:ea typeface="Montserrat"/>
              <a:cs typeface="Montserrat"/>
              <a:sym typeface="Montserrat"/>
            </a:endParaRPr>
          </a:p>
          <a:p>
            <a:pPr marL="0" marR="0" lvl="0" indent="457200" algn="l" rtl="0">
              <a:lnSpc>
                <a:spcPct val="100000"/>
              </a:lnSpc>
              <a:spcBef>
                <a:spcPts val="0"/>
              </a:spcBef>
              <a:spcAft>
                <a:spcPts val="0"/>
              </a:spcAft>
              <a:buClr>
                <a:srgbClr val="000000"/>
              </a:buClr>
              <a:buSzPts val="1700"/>
              <a:buFont typeface="Arial"/>
              <a:buNone/>
            </a:pPr>
            <a:r>
              <a:rPr lang="en" sz="1600" b="1" i="0" u="none" strike="noStrike" cap="none">
                <a:solidFill>
                  <a:srgbClr val="000000"/>
                </a:solidFill>
                <a:latin typeface="Montserrat"/>
                <a:ea typeface="Montserrat"/>
                <a:cs typeface="Montserrat"/>
                <a:sym typeface="Montserrat"/>
              </a:rPr>
              <a:t>Our department provides classes that are cultu</a:t>
            </a:r>
            <a:r>
              <a:rPr lang="en" sz="1600" b="1">
                <a:latin typeface="Montserrat"/>
                <a:ea typeface="Montserrat"/>
                <a:cs typeface="Montserrat"/>
                <a:sym typeface="Montserrat"/>
              </a:rPr>
              <a:t>rally relevant and</a:t>
            </a:r>
            <a:r>
              <a:rPr lang="en" sz="1600" b="1" i="0" u="none" strike="noStrike" cap="none">
                <a:solidFill>
                  <a:srgbClr val="000000"/>
                </a:solidFill>
                <a:latin typeface="Montserrat"/>
                <a:ea typeface="Montserrat"/>
                <a:cs typeface="Montserrat"/>
                <a:sym typeface="Montserrat"/>
              </a:rPr>
              <a:t> address important issues such as race relations, health </a:t>
            </a:r>
            <a:r>
              <a:rPr lang="en" sz="1600" b="1">
                <a:latin typeface="Montserrat"/>
                <a:ea typeface="Montserrat"/>
                <a:cs typeface="Montserrat"/>
                <a:sym typeface="Montserrat"/>
              </a:rPr>
              <a:t>&amp;</a:t>
            </a:r>
            <a:r>
              <a:rPr lang="en" sz="1600" b="1" i="0" u="none" strike="noStrike" cap="none">
                <a:solidFill>
                  <a:srgbClr val="000000"/>
                </a:solidFill>
                <a:latin typeface="Montserrat"/>
                <a:ea typeface="Montserrat"/>
                <a:cs typeface="Montserrat"/>
                <a:sym typeface="Montserrat"/>
              </a:rPr>
              <a:t> illness, </a:t>
            </a:r>
            <a:r>
              <a:rPr lang="en" sz="1600" b="1">
                <a:latin typeface="Montserrat"/>
                <a:ea typeface="Montserrat"/>
                <a:cs typeface="Montserrat"/>
                <a:sym typeface="Montserrat"/>
              </a:rPr>
              <a:t>body &amp; agency, </a:t>
            </a:r>
            <a:r>
              <a:rPr lang="en" sz="1600" b="1" i="0" u="none" strike="noStrike" cap="none">
                <a:solidFill>
                  <a:srgbClr val="000000"/>
                </a:solidFill>
                <a:latin typeface="Montserrat"/>
                <a:ea typeface="Montserrat"/>
                <a:cs typeface="Montserrat"/>
                <a:sym typeface="Montserrat"/>
              </a:rPr>
              <a:t>cultural memory </a:t>
            </a:r>
            <a:r>
              <a:rPr lang="en" sz="1600" b="1">
                <a:latin typeface="Montserrat"/>
                <a:ea typeface="Montserrat"/>
                <a:cs typeface="Montserrat"/>
                <a:sym typeface="Montserrat"/>
              </a:rPr>
              <a:t>&amp;</a:t>
            </a:r>
            <a:r>
              <a:rPr lang="en" sz="1600" b="1" i="0" u="none" strike="noStrike" cap="none">
                <a:solidFill>
                  <a:srgbClr val="000000"/>
                </a:solidFill>
                <a:latin typeface="Montserrat"/>
                <a:ea typeface="Montserrat"/>
                <a:cs typeface="Montserrat"/>
                <a:sym typeface="Montserrat"/>
              </a:rPr>
              <a:t> nationalism, the environment </a:t>
            </a:r>
            <a:r>
              <a:rPr lang="en" sz="1600" b="1">
                <a:latin typeface="Montserrat"/>
                <a:ea typeface="Montserrat"/>
                <a:cs typeface="Montserrat"/>
                <a:sym typeface="Montserrat"/>
              </a:rPr>
              <a:t>&amp;</a:t>
            </a:r>
            <a:r>
              <a:rPr lang="en" sz="1600" b="1" i="0" u="none" strike="noStrike" cap="none">
                <a:solidFill>
                  <a:srgbClr val="000000"/>
                </a:solidFill>
                <a:latin typeface="Montserrat"/>
                <a:ea typeface="Montserrat"/>
                <a:cs typeface="Montserrat"/>
                <a:sym typeface="Montserrat"/>
              </a:rPr>
              <a:t> society, food </a:t>
            </a:r>
            <a:r>
              <a:rPr lang="en" sz="1600" b="1">
                <a:latin typeface="Montserrat"/>
                <a:ea typeface="Montserrat"/>
                <a:cs typeface="Montserrat"/>
                <a:sym typeface="Montserrat"/>
              </a:rPr>
              <a:t>&amp;</a:t>
            </a:r>
            <a:r>
              <a:rPr lang="en" sz="1600" b="1" i="0" u="none" strike="noStrike" cap="none">
                <a:solidFill>
                  <a:srgbClr val="000000"/>
                </a:solidFill>
                <a:latin typeface="Montserrat"/>
                <a:ea typeface="Montserrat"/>
                <a:cs typeface="Montserrat"/>
                <a:sym typeface="Montserrat"/>
              </a:rPr>
              <a:t> culture, work </a:t>
            </a:r>
            <a:r>
              <a:rPr lang="en" sz="1600" b="1">
                <a:latin typeface="Montserrat"/>
                <a:ea typeface="Montserrat"/>
                <a:cs typeface="Montserrat"/>
                <a:sym typeface="Montserrat"/>
              </a:rPr>
              <a:t>&amp;</a:t>
            </a:r>
            <a:r>
              <a:rPr lang="en" sz="1600" b="1" i="0" u="none" strike="noStrike" cap="none">
                <a:solidFill>
                  <a:srgbClr val="000000"/>
                </a:solidFill>
                <a:latin typeface="Montserrat"/>
                <a:ea typeface="Montserrat"/>
                <a:cs typeface="Montserrat"/>
                <a:sym typeface="Montserrat"/>
              </a:rPr>
              <a:t> organization, gender </a:t>
            </a:r>
            <a:r>
              <a:rPr lang="en" sz="1600" b="1">
                <a:latin typeface="Montserrat"/>
                <a:ea typeface="Montserrat"/>
                <a:cs typeface="Montserrat"/>
                <a:sym typeface="Montserrat"/>
              </a:rPr>
              <a:t>&amp;</a:t>
            </a:r>
            <a:r>
              <a:rPr lang="en" sz="1600" b="1" i="0" u="none" strike="noStrike" cap="none">
                <a:solidFill>
                  <a:srgbClr val="000000"/>
                </a:solidFill>
                <a:latin typeface="Montserrat"/>
                <a:ea typeface="Montserrat"/>
                <a:cs typeface="Montserrat"/>
                <a:sym typeface="Montserrat"/>
              </a:rPr>
              <a:t> sexuality, </a:t>
            </a:r>
            <a:r>
              <a:rPr lang="en" sz="1600" b="1">
                <a:latin typeface="Montserrat"/>
                <a:ea typeface="Montserrat"/>
                <a:cs typeface="Montserrat"/>
                <a:sym typeface="Montserrat"/>
              </a:rPr>
              <a:t>migration, </a:t>
            </a:r>
            <a:r>
              <a:rPr lang="en" sz="1600" b="1" i="0" u="none" strike="noStrike" cap="none">
                <a:solidFill>
                  <a:srgbClr val="000000"/>
                </a:solidFill>
                <a:latin typeface="Montserrat"/>
                <a:ea typeface="Montserrat"/>
                <a:cs typeface="Montserrat"/>
                <a:sym typeface="Montserrat"/>
              </a:rPr>
              <a:t>cities </a:t>
            </a:r>
            <a:r>
              <a:rPr lang="en" sz="1600" b="1">
                <a:latin typeface="Montserrat"/>
                <a:ea typeface="Montserrat"/>
                <a:cs typeface="Montserrat"/>
                <a:sym typeface="Montserrat"/>
              </a:rPr>
              <a:t>&amp;</a:t>
            </a:r>
            <a:r>
              <a:rPr lang="en" sz="1600" b="1" i="0" u="none" strike="noStrike" cap="none">
                <a:solidFill>
                  <a:srgbClr val="000000"/>
                </a:solidFill>
                <a:latin typeface="Montserrat"/>
                <a:ea typeface="Montserrat"/>
                <a:cs typeface="Montserrat"/>
                <a:sym typeface="Montserrat"/>
              </a:rPr>
              <a:t> urban life, class inequalities, carceral policy, law </a:t>
            </a:r>
            <a:r>
              <a:rPr lang="en" sz="1600" b="1">
                <a:latin typeface="Montserrat"/>
                <a:ea typeface="Montserrat"/>
                <a:cs typeface="Montserrat"/>
                <a:sym typeface="Montserrat"/>
              </a:rPr>
              <a:t>&amp; society, </a:t>
            </a:r>
            <a:r>
              <a:rPr lang="en" sz="1600" b="1" i="0" u="none" strike="noStrike" cap="none">
                <a:solidFill>
                  <a:srgbClr val="000000"/>
                </a:solidFill>
                <a:latin typeface="Montserrat"/>
                <a:ea typeface="Montserrat"/>
                <a:cs typeface="Montserrat"/>
                <a:sym typeface="Montserrat"/>
              </a:rPr>
              <a:t>and civic participation. Students explore these themes in the classroom and through fieldwork and </a:t>
            </a:r>
            <a:r>
              <a:rPr lang="en" sz="1600" b="1">
                <a:latin typeface="Montserrat"/>
                <a:ea typeface="Montserrat"/>
                <a:cs typeface="Montserrat"/>
                <a:sym typeface="Montserrat"/>
              </a:rPr>
              <a:t>independent </a:t>
            </a:r>
            <a:r>
              <a:rPr lang="en" sz="1600" b="1" i="0" u="none" strike="noStrike" cap="none">
                <a:solidFill>
                  <a:srgbClr val="000000"/>
                </a:solidFill>
                <a:latin typeface="Montserrat"/>
                <a:ea typeface="Montserrat"/>
                <a:cs typeface="Montserrat"/>
                <a:sym typeface="Montserrat"/>
              </a:rPr>
              <a:t>study.</a:t>
            </a:r>
            <a:endParaRPr sz="16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sp>
        <p:nvSpPr>
          <p:cNvPr id="70" name="Google Shape;70;p13"/>
          <p:cNvSpPr txBox="1"/>
          <p:nvPr/>
        </p:nvSpPr>
        <p:spPr>
          <a:xfrm>
            <a:off x="349650" y="1231075"/>
            <a:ext cx="8444700" cy="230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Didact Gothic"/>
                <a:ea typeface="Didact Gothic"/>
                <a:cs typeface="Didact Gothic"/>
                <a:sym typeface="Didact Gothic"/>
              </a:rPr>
              <a:t>Meet Our Anthropology Faculty</a:t>
            </a:r>
            <a:endParaRPr sz="6000">
              <a:solidFill>
                <a:schemeClr val="lt1"/>
              </a:solidFill>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pic>
        <p:nvPicPr>
          <p:cNvPr id="76" name="Google Shape;76;p14"/>
          <p:cNvPicPr preferRelativeResize="0"/>
          <p:nvPr/>
        </p:nvPicPr>
        <p:blipFill rotWithShape="1">
          <a:blip r:embed="rId3">
            <a:alphaModFix/>
          </a:blip>
          <a:srcRect/>
          <a:stretch/>
        </p:blipFill>
        <p:spPr>
          <a:xfrm>
            <a:off x="193650" y="199971"/>
            <a:ext cx="1285675" cy="1505629"/>
          </a:xfrm>
          <a:prstGeom prst="flowChartProcess">
            <a:avLst/>
          </a:prstGeom>
          <a:noFill/>
          <a:ln>
            <a:noFill/>
          </a:ln>
        </p:spPr>
      </p:pic>
      <p:pic>
        <p:nvPicPr>
          <p:cNvPr id="77" name="Google Shape;77;p14"/>
          <p:cNvPicPr preferRelativeResize="0"/>
          <p:nvPr/>
        </p:nvPicPr>
        <p:blipFill rotWithShape="1">
          <a:blip r:embed="rId4">
            <a:alphaModFix/>
          </a:blip>
          <a:srcRect t="3849" b="20518"/>
          <a:stretch/>
        </p:blipFill>
        <p:spPr>
          <a:xfrm>
            <a:off x="193650" y="1830116"/>
            <a:ext cx="1285675" cy="1491210"/>
          </a:xfrm>
          <a:prstGeom prst="rect">
            <a:avLst/>
          </a:prstGeom>
          <a:noFill/>
          <a:ln>
            <a:noFill/>
          </a:ln>
        </p:spPr>
      </p:pic>
      <p:pic>
        <p:nvPicPr>
          <p:cNvPr id="78" name="Google Shape;78;p14"/>
          <p:cNvPicPr preferRelativeResize="0"/>
          <p:nvPr/>
        </p:nvPicPr>
        <p:blipFill rotWithShape="1">
          <a:blip r:embed="rId5">
            <a:alphaModFix/>
          </a:blip>
          <a:srcRect l="7299" r="7308"/>
          <a:stretch/>
        </p:blipFill>
        <p:spPr>
          <a:xfrm>
            <a:off x="193650" y="3445850"/>
            <a:ext cx="1285675" cy="1505625"/>
          </a:xfrm>
          <a:prstGeom prst="rect">
            <a:avLst/>
          </a:prstGeom>
          <a:noFill/>
          <a:ln>
            <a:noFill/>
          </a:ln>
        </p:spPr>
      </p:pic>
      <p:sp>
        <p:nvSpPr>
          <p:cNvPr id="79" name="Google Shape;79;p14"/>
          <p:cNvSpPr txBox="1"/>
          <p:nvPr/>
        </p:nvSpPr>
        <p:spPr>
          <a:xfrm>
            <a:off x="1615175" y="199975"/>
            <a:ext cx="7080900" cy="175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Farha Ghannam, Professor of Anthropology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Urban anthropology; gender inequalities; anthropology of the body; food and culture, anthropological theories; history of ethnography; Globalization/transnationalism;  Middle East and North Africa, Egypt and Jordan.</a:t>
            </a:r>
            <a:endParaRPr sz="16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 name="Google Shape;80;p14"/>
          <p:cNvSpPr txBox="1"/>
          <p:nvPr/>
        </p:nvSpPr>
        <p:spPr>
          <a:xfrm>
            <a:off x="1615175" y="1818900"/>
            <a:ext cx="7080900" cy="16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Maya Nadkarni, Associate Professor of Anthropology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Cultural memory and national identity; anthropology of postsocialism and Eastern Europe (Hungary); visuality, mass media, and visual anthropology; anthropology of gender and the family; anthropology of knowledge; genetics, temporality, and risk. </a:t>
            </a:r>
            <a:r>
              <a:rPr lang="en" sz="1600" b="1">
                <a:solidFill>
                  <a:schemeClr val="lt1"/>
                </a:solidFill>
                <a:latin typeface="Montserrat"/>
                <a:ea typeface="Montserrat"/>
                <a:cs typeface="Montserrat"/>
                <a:sym typeface="Montserrat"/>
              </a:rPr>
              <a:t>On sabbatical 2023-24</a:t>
            </a:r>
            <a:endParaRPr sz="16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600">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sp>
        <p:nvSpPr>
          <p:cNvPr id="81" name="Google Shape;81;p14"/>
          <p:cNvSpPr txBox="1"/>
          <p:nvPr/>
        </p:nvSpPr>
        <p:spPr>
          <a:xfrm>
            <a:off x="1615175" y="3390325"/>
            <a:ext cx="7449600" cy="16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Christy Schuetze, Associate Professor of Anthropology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Anthropology of Africa; anthropology of religion; medical anthropology; globalization; anthropology of development; health and society; Pentecostal-Charismatic Christianity; environmental anthropology; post-colonial economics and gender; state and traditional relations in governance. </a:t>
            </a:r>
            <a:endParaRPr sz="16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
        <p:nvSpPr>
          <p:cNvPr id="87" name="Google Shape;87;p15"/>
          <p:cNvSpPr txBox="1"/>
          <p:nvPr/>
        </p:nvSpPr>
        <p:spPr>
          <a:xfrm>
            <a:off x="2076450" y="291525"/>
            <a:ext cx="6698100" cy="172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chemeClr val="dk1"/>
                </a:solidFill>
                <a:latin typeface="Montserrat"/>
                <a:ea typeface="Montserrat"/>
                <a:cs typeface="Montserrat"/>
                <a:sym typeface="Montserrat"/>
              </a:rPr>
              <a:t>Alejandra Azuero-Quijano, Assistant Professor of Anthropology</a:t>
            </a:r>
            <a:endParaRPr sz="1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dk1"/>
                </a:solidFill>
                <a:latin typeface="Montserrat"/>
                <a:ea typeface="Montserrat"/>
                <a:cs typeface="Montserrat"/>
                <a:sym typeface="Montserrat"/>
              </a:rPr>
              <a:t>Anthropology of law; theories of justice; liberalism; anthropology of finance; humanitarianism; digital ethnography; feminisms/feminist theory; anthropology of Latin America; Colombia. </a:t>
            </a:r>
            <a:endParaRPr sz="15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b="1">
                <a:solidFill>
                  <a:schemeClr val="dk1"/>
                </a:solidFill>
                <a:latin typeface="Montserrat"/>
                <a:ea typeface="Montserrat"/>
                <a:cs typeface="Montserrat"/>
                <a:sym typeface="Montserrat"/>
              </a:rPr>
              <a:t>On sabbatical 2024-25</a:t>
            </a:r>
            <a:endParaRPr sz="1500" b="1">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sp>
        <p:nvSpPr>
          <p:cNvPr id="88" name="Google Shape;88;p15"/>
          <p:cNvSpPr txBox="1"/>
          <p:nvPr/>
        </p:nvSpPr>
        <p:spPr>
          <a:xfrm>
            <a:off x="2119500" y="2155000"/>
            <a:ext cx="6129300" cy="109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endParaRPr>
              <a:latin typeface="Didact Gothic"/>
              <a:ea typeface="Didact Gothic"/>
              <a:cs typeface="Didact Gothic"/>
              <a:sym typeface="Didact Gothic"/>
            </a:endParaRPr>
          </a:p>
        </p:txBody>
      </p:sp>
      <p:pic>
        <p:nvPicPr>
          <p:cNvPr id="89" name="Google Shape;89;p15"/>
          <p:cNvPicPr preferRelativeResize="0"/>
          <p:nvPr/>
        </p:nvPicPr>
        <p:blipFill>
          <a:blip r:embed="rId3">
            <a:alphaModFix/>
          </a:blip>
          <a:stretch>
            <a:fillRect/>
          </a:stretch>
        </p:blipFill>
        <p:spPr>
          <a:xfrm>
            <a:off x="135950" y="291525"/>
            <a:ext cx="1805274" cy="1447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
        <p:nvSpPr>
          <p:cNvPr id="95" name="Google Shape;95;p16"/>
          <p:cNvSpPr txBox="1"/>
          <p:nvPr/>
        </p:nvSpPr>
        <p:spPr>
          <a:xfrm>
            <a:off x="578400" y="1595550"/>
            <a:ext cx="7987200" cy="177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Didact Gothic"/>
                <a:ea typeface="Didact Gothic"/>
                <a:cs typeface="Didact Gothic"/>
                <a:sym typeface="Didact Gothic"/>
              </a:rPr>
              <a:t>Meet Our Sociology Faculty</a:t>
            </a:r>
            <a:endParaRPr sz="6000">
              <a:solidFill>
                <a:schemeClr val="lt1"/>
              </a:solidFill>
              <a:latin typeface="Didact Gothic"/>
              <a:ea typeface="Didact Gothic"/>
              <a:cs typeface="Didact Gothic"/>
              <a:sym typeface="Didact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pic>
        <p:nvPicPr>
          <p:cNvPr id="101" name="Google Shape;101;p17"/>
          <p:cNvPicPr preferRelativeResize="0"/>
          <p:nvPr/>
        </p:nvPicPr>
        <p:blipFill rotWithShape="1">
          <a:blip r:embed="rId3">
            <a:alphaModFix/>
          </a:blip>
          <a:srcRect l="38875" t="3323" r="18867" b="13797"/>
          <a:stretch/>
        </p:blipFill>
        <p:spPr>
          <a:xfrm>
            <a:off x="176675" y="126575"/>
            <a:ext cx="1259625" cy="1648925"/>
          </a:xfrm>
          <a:prstGeom prst="rect">
            <a:avLst/>
          </a:prstGeom>
          <a:noFill/>
          <a:ln>
            <a:noFill/>
          </a:ln>
        </p:spPr>
      </p:pic>
      <p:pic>
        <p:nvPicPr>
          <p:cNvPr id="102" name="Google Shape;102;p17"/>
          <p:cNvPicPr preferRelativeResize="0"/>
          <p:nvPr/>
        </p:nvPicPr>
        <p:blipFill rotWithShape="1">
          <a:blip r:embed="rId4">
            <a:alphaModFix/>
          </a:blip>
          <a:srcRect l="6083" t="3587" r="7753" b="12728"/>
          <a:stretch/>
        </p:blipFill>
        <p:spPr>
          <a:xfrm>
            <a:off x="217200" y="1829500"/>
            <a:ext cx="1259625" cy="1691732"/>
          </a:xfrm>
          <a:prstGeom prst="rect">
            <a:avLst/>
          </a:prstGeom>
          <a:noFill/>
          <a:ln>
            <a:noFill/>
          </a:ln>
        </p:spPr>
      </p:pic>
      <p:sp>
        <p:nvSpPr>
          <p:cNvPr id="103" name="Google Shape;103;p17"/>
          <p:cNvSpPr txBox="1"/>
          <p:nvPr/>
        </p:nvSpPr>
        <p:spPr>
          <a:xfrm>
            <a:off x="1972350" y="1829500"/>
            <a:ext cx="65949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Daniel Laurison</a:t>
            </a:r>
            <a:r>
              <a:rPr lang="en" sz="1600" b="1">
                <a:solidFill>
                  <a:srgbClr val="FFFFFF"/>
                </a:solidFill>
                <a:latin typeface="Montserrat"/>
                <a:ea typeface="Montserrat"/>
                <a:cs typeface="Montserrat"/>
                <a:sym typeface="Montserrat"/>
              </a:rPr>
              <a:t>, </a:t>
            </a:r>
            <a:r>
              <a:rPr lang="en" sz="1600" b="1" i="0" u="none" strike="noStrike" cap="none">
                <a:solidFill>
                  <a:srgbClr val="FFFFFF"/>
                </a:solidFill>
                <a:latin typeface="Montserrat"/>
                <a:ea typeface="Montserrat"/>
                <a:cs typeface="Montserrat"/>
                <a:sym typeface="Montserrat"/>
              </a:rPr>
              <a:t>A</a:t>
            </a:r>
            <a:r>
              <a:rPr lang="en" sz="1600" b="1">
                <a:solidFill>
                  <a:srgbClr val="FFFFFF"/>
                </a:solidFill>
                <a:latin typeface="Montserrat"/>
                <a:ea typeface="Montserrat"/>
                <a:cs typeface="Montserrat"/>
                <a:sym typeface="Montserrat"/>
              </a:rPr>
              <a:t>ssistant</a:t>
            </a:r>
            <a:r>
              <a:rPr lang="en" sz="1600" b="1" i="0" u="none" strike="noStrike" cap="none">
                <a:solidFill>
                  <a:srgbClr val="FFFFFF"/>
                </a:solidFill>
                <a:latin typeface="Montserrat"/>
                <a:ea typeface="Montserrat"/>
                <a:cs typeface="Montserrat"/>
                <a:sym typeface="Montserrat"/>
              </a:rPr>
              <a:t> Professor of Sociology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Politics; Political participation and engagement; Class/Inequality/Stratification/Mobility; </a:t>
            </a:r>
            <a:r>
              <a:rPr lang="en" sz="1600">
                <a:solidFill>
                  <a:srgbClr val="FFFFFF"/>
                </a:solidFill>
                <a:latin typeface="Montserrat"/>
                <a:ea typeface="Montserrat"/>
                <a:cs typeface="Montserrat"/>
                <a:sym typeface="Montserrat"/>
              </a:rPr>
              <a:t>Q</a:t>
            </a:r>
            <a:r>
              <a:rPr lang="en" sz="1600" b="0" i="0" u="none" strike="noStrike" cap="none">
                <a:solidFill>
                  <a:srgbClr val="FFFFFF"/>
                </a:solidFill>
                <a:latin typeface="Montserrat"/>
                <a:ea typeface="Montserrat"/>
                <a:cs typeface="Montserrat"/>
                <a:sym typeface="Montserrat"/>
              </a:rPr>
              <a:t>uantitative </a:t>
            </a:r>
            <a:r>
              <a:rPr lang="en" sz="1600">
                <a:solidFill>
                  <a:srgbClr val="FFFFFF"/>
                </a:solidFill>
                <a:latin typeface="Montserrat"/>
                <a:ea typeface="Montserrat"/>
                <a:cs typeface="Montserrat"/>
                <a:sym typeface="Montserrat"/>
              </a:rPr>
              <a:t>methods. </a:t>
            </a:r>
            <a:endParaRPr sz="1600" b="0" i="0" u="none" strike="noStrike" cap="none">
              <a:solidFill>
                <a:srgbClr val="FFFFFF"/>
              </a:solidFill>
              <a:latin typeface="Montserrat"/>
              <a:ea typeface="Montserrat"/>
              <a:cs typeface="Montserrat"/>
              <a:sym typeface="Montserrat"/>
            </a:endParaRPr>
          </a:p>
        </p:txBody>
      </p:sp>
      <p:sp>
        <p:nvSpPr>
          <p:cNvPr id="104" name="Google Shape;104;p17"/>
          <p:cNvSpPr txBox="1"/>
          <p:nvPr/>
        </p:nvSpPr>
        <p:spPr>
          <a:xfrm>
            <a:off x="2011800" y="126575"/>
            <a:ext cx="67275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Nina Johnson, Ass</a:t>
            </a:r>
            <a:r>
              <a:rPr lang="en" sz="1600" b="1">
                <a:solidFill>
                  <a:srgbClr val="FFFFFF"/>
                </a:solidFill>
                <a:latin typeface="Montserrat"/>
                <a:ea typeface="Montserrat"/>
                <a:cs typeface="Montserrat"/>
                <a:sym typeface="Montserrat"/>
              </a:rPr>
              <a:t>ociate </a:t>
            </a:r>
            <a:r>
              <a:rPr lang="en" sz="1600" b="1" i="0" u="none" strike="noStrike" cap="none">
                <a:solidFill>
                  <a:srgbClr val="FFFFFF"/>
                </a:solidFill>
                <a:latin typeface="Montserrat"/>
                <a:ea typeface="Montserrat"/>
                <a:cs typeface="Montserrat"/>
                <a:sym typeface="Montserrat"/>
              </a:rPr>
              <a:t>Professor of Sociology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Politics; Culture; Race; Class Mobility; Inequality; Cities;</a:t>
            </a:r>
            <a:r>
              <a:rPr lang="en" sz="1600">
                <a:solidFill>
                  <a:srgbClr val="FFFFFF"/>
                </a:solidFill>
                <a:latin typeface="Montserrat"/>
                <a:ea typeface="Montserrat"/>
                <a:cs typeface="Montserrat"/>
                <a:sym typeface="Montserrat"/>
              </a:rPr>
              <a:t> </a:t>
            </a:r>
            <a:r>
              <a:rPr lang="en" sz="1600" b="0" i="0" u="none" strike="noStrike" cap="none">
                <a:solidFill>
                  <a:srgbClr val="FFFFFF"/>
                </a:solidFill>
                <a:latin typeface="Montserrat"/>
                <a:ea typeface="Montserrat"/>
                <a:cs typeface="Montserrat"/>
                <a:sym typeface="Montserrat"/>
              </a:rPr>
              <a:t>Carceral Policy; Qualitative </a:t>
            </a:r>
            <a:r>
              <a:rPr lang="en" sz="1600">
                <a:solidFill>
                  <a:srgbClr val="FFFFFF"/>
                </a:solidFill>
                <a:latin typeface="Montserrat"/>
                <a:ea typeface="Montserrat"/>
                <a:cs typeface="Montserrat"/>
                <a:sym typeface="Montserrat"/>
              </a:rPr>
              <a:t>m</a:t>
            </a:r>
            <a:r>
              <a:rPr lang="en" sz="1600" b="0" i="0" u="none" strike="noStrike" cap="none">
                <a:solidFill>
                  <a:srgbClr val="FFFFFF"/>
                </a:solidFill>
                <a:latin typeface="Montserrat"/>
                <a:ea typeface="Montserrat"/>
                <a:cs typeface="Montserrat"/>
                <a:sym typeface="Montserrat"/>
              </a:rPr>
              <a:t>ethods. </a:t>
            </a:r>
            <a:endParaRPr sz="1600" b="0" i="0" u="none" strike="noStrike" cap="none">
              <a:solidFill>
                <a:srgbClr val="FFFFFF"/>
              </a:solidFill>
              <a:latin typeface="Montserrat"/>
              <a:ea typeface="Montserrat"/>
              <a:cs typeface="Montserrat"/>
              <a:sym typeface="Montserrat"/>
            </a:endParaRPr>
          </a:p>
        </p:txBody>
      </p:sp>
      <p:pic>
        <p:nvPicPr>
          <p:cNvPr id="105" name="Google Shape;105;p17"/>
          <p:cNvPicPr preferRelativeResize="0"/>
          <p:nvPr/>
        </p:nvPicPr>
        <p:blipFill rotWithShape="1">
          <a:blip r:embed="rId5">
            <a:alphaModFix/>
          </a:blip>
          <a:srcRect/>
          <a:stretch/>
        </p:blipFill>
        <p:spPr>
          <a:xfrm>
            <a:off x="123950" y="3664824"/>
            <a:ext cx="1404799" cy="1349402"/>
          </a:xfrm>
          <a:prstGeom prst="rect">
            <a:avLst/>
          </a:prstGeom>
          <a:noFill/>
          <a:ln>
            <a:noFill/>
          </a:ln>
        </p:spPr>
      </p:pic>
      <p:sp>
        <p:nvSpPr>
          <p:cNvPr id="106" name="Google Shape;106;p17"/>
          <p:cNvSpPr txBox="1"/>
          <p:nvPr/>
        </p:nvSpPr>
        <p:spPr>
          <a:xfrm>
            <a:off x="1937649" y="3521225"/>
            <a:ext cx="6879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600"/>
              <a:buFont typeface="Arial"/>
              <a:buNone/>
            </a:pPr>
            <a:r>
              <a:rPr lang="en" sz="1600" b="1">
                <a:solidFill>
                  <a:schemeClr val="lt1"/>
                </a:solidFill>
                <a:latin typeface="Montserrat"/>
                <a:ea typeface="Montserrat"/>
                <a:cs typeface="Montserrat"/>
                <a:sym typeface="Montserrat"/>
              </a:rPr>
              <a:t>Salvador Rangel, Assistant Professor of Sociology</a:t>
            </a:r>
            <a:endParaRPr sz="1600" b="1">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1600"/>
              <a:buFont typeface="Arial"/>
              <a:buNone/>
            </a:pPr>
            <a:r>
              <a:rPr lang="en" sz="1600">
                <a:solidFill>
                  <a:schemeClr val="lt1"/>
                </a:solidFill>
                <a:latin typeface="Montserrat"/>
                <a:ea typeface="Montserrat"/>
                <a:cs typeface="Montserrat"/>
                <a:sym typeface="Montserrat"/>
              </a:rPr>
              <a:t>Class; Race; Migration and illegality; Citizenship, Inequality; Marxism and socialism; Social psychology. </a:t>
            </a:r>
            <a:r>
              <a:rPr lang="en" sz="1600" b="1">
                <a:solidFill>
                  <a:schemeClr val="lt1"/>
                </a:solidFill>
                <a:latin typeface="Montserrat"/>
                <a:ea typeface="Montserrat"/>
                <a:cs typeface="Montserrat"/>
                <a:sym typeface="Montserrat"/>
              </a:rPr>
              <a:t>On sabbatical 2023-24</a:t>
            </a:r>
            <a:endParaRPr b="1">
              <a:latin typeface="Didact Gothic"/>
              <a:ea typeface="Didact Gothic"/>
              <a:cs typeface="Didact Gothic"/>
              <a:sym typeface="Didact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
        <p:nvSpPr>
          <p:cNvPr id="112" name="Google Shape;112;p18"/>
          <p:cNvSpPr txBox="1"/>
          <p:nvPr/>
        </p:nvSpPr>
        <p:spPr>
          <a:xfrm>
            <a:off x="2191850" y="357200"/>
            <a:ext cx="64356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600" b="1">
                <a:solidFill>
                  <a:schemeClr val="lt1"/>
                </a:solidFill>
                <a:latin typeface="Montserrat"/>
                <a:ea typeface="Montserrat"/>
                <a:cs typeface="Montserrat"/>
                <a:sym typeface="Montserrat"/>
              </a:rPr>
              <a:t>Edlin Veras, Visiting Assistant Professor</a:t>
            </a:r>
            <a:r>
              <a:rPr lang="en" sz="1600">
                <a:solidFill>
                  <a:schemeClr val="lt1"/>
                </a:solidFill>
                <a:latin typeface="Montserrat"/>
                <a:ea typeface="Montserrat"/>
                <a:cs typeface="Montserrat"/>
                <a:sym typeface="Montserrat"/>
              </a:rPr>
              <a:t> </a:t>
            </a:r>
            <a:br>
              <a:rPr lang="en" sz="1600">
                <a:solidFill>
                  <a:schemeClr val="lt1"/>
                </a:solidFill>
                <a:latin typeface="Montserrat"/>
                <a:ea typeface="Montserrat"/>
                <a:cs typeface="Montserrat"/>
                <a:sym typeface="Montserrat"/>
              </a:rPr>
            </a:br>
            <a:r>
              <a:rPr lang="en" sz="1600">
                <a:solidFill>
                  <a:schemeClr val="lt1"/>
                </a:solidFill>
                <a:latin typeface="Montserrat"/>
                <a:ea typeface="Montserrat"/>
                <a:cs typeface="Montserrat"/>
                <a:sym typeface="Montserrat"/>
              </a:rPr>
              <a:t>Racialization Processes; Colorism; Immigration; Colonialism; Qualitative Methods</a:t>
            </a:r>
            <a:endParaRPr sz="1600">
              <a:solidFill>
                <a:schemeClr val="lt1"/>
              </a:solidFill>
              <a:latin typeface="Montserrat"/>
              <a:ea typeface="Montserrat"/>
              <a:cs typeface="Montserrat"/>
              <a:sym typeface="Montserrat"/>
            </a:endParaRPr>
          </a:p>
          <a:p>
            <a:pPr marL="0" lvl="0" indent="0" algn="l" rtl="0">
              <a:spcBef>
                <a:spcPts val="1200"/>
              </a:spcBef>
              <a:spcAft>
                <a:spcPts val="0"/>
              </a:spcAft>
              <a:buNone/>
            </a:pPr>
            <a:endParaRPr>
              <a:latin typeface="Didact Gothic"/>
              <a:ea typeface="Didact Gothic"/>
              <a:cs typeface="Didact Gothic"/>
              <a:sym typeface="Didact Gothic"/>
            </a:endParaRPr>
          </a:p>
        </p:txBody>
      </p:sp>
      <p:pic>
        <p:nvPicPr>
          <p:cNvPr id="113" name="Google Shape;113;p18"/>
          <p:cNvPicPr preferRelativeResize="0"/>
          <p:nvPr/>
        </p:nvPicPr>
        <p:blipFill>
          <a:blip r:embed="rId3">
            <a:alphaModFix/>
          </a:blip>
          <a:stretch>
            <a:fillRect/>
          </a:stretch>
        </p:blipFill>
        <p:spPr>
          <a:xfrm>
            <a:off x="152400" y="158325"/>
            <a:ext cx="1670100" cy="1801450"/>
          </a:xfrm>
          <a:prstGeom prst="rect">
            <a:avLst/>
          </a:prstGeom>
          <a:noFill/>
          <a:ln>
            <a:noFill/>
          </a:ln>
        </p:spPr>
      </p:pic>
      <p:pic>
        <p:nvPicPr>
          <p:cNvPr id="114" name="Google Shape;114;p18"/>
          <p:cNvPicPr preferRelativeResize="0"/>
          <p:nvPr/>
        </p:nvPicPr>
        <p:blipFill>
          <a:blip r:embed="rId4">
            <a:alphaModFix/>
          </a:blip>
          <a:stretch>
            <a:fillRect/>
          </a:stretch>
        </p:blipFill>
        <p:spPr>
          <a:xfrm>
            <a:off x="53925" y="2321750"/>
            <a:ext cx="1768576" cy="1667539"/>
          </a:xfrm>
          <a:prstGeom prst="rect">
            <a:avLst/>
          </a:prstGeom>
          <a:noFill/>
          <a:ln>
            <a:noFill/>
          </a:ln>
        </p:spPr>
      </p:pic>
      <p:sp>
        <p:nvSpPr>
          <p:cNvPr id="115" name="Google Shape;115;p18"/>
          <p:cNvSpPr txBox="1"/>
          <p:nvPr/>
        </p:nvSpPr>
        <p:spPr>
          <a:xfrm>
            <a:off x="2191850" y="2321750"/>
            <a:ext cx="6674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Ya Su, Visiting Assistant Professor</a:t>
            </a:r>
            <a:br>
              <a:rPr lang="en" sz="1600">
                <a:solidFill>
                  <a:schemeClr val="lt1"/>
                </a:solidFill>
                <a:latin typeface="Montserrat"/>
                <a:ea typeface="Montserrat"/>
                <a:cs typeface="Montserrat"/>
                <a:sym typeface="Montserrat"/>
              </a:rPr>
            </a:br>
            <a:r>
              <a:rPr lang="en" sz="1600">
                <a:solidFill>
                  <a:schemeClr val="lt1"/>
                </a:solidFill>
                <a:latin typeface="Montserrat"/>
                <a:ea typeface="Montserrat"/>
                <a:cs typeface="Montserrat"/>
                <a:sym typeface="Montserrat"/>
              </a:rPr>
              <a:t>Marriage and Family, Gender and Sexuality; Research Methods and Social Statistics, Law and Society, China and East Asia</a:t>
            </a:r>
            <a:endParaRPr sz="16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
        <p:nvSpPr>
          <p:cNvPr id="121" name="Google Shape;121;p19"/>
          <p:cNvSpPr txBox="1"/>
          <p:nvPr/>
        </p:nvSpPr>
        <p:spPr>
          <a:xfrm>
            <a:off x="312750" y="212300"/>
            <a:ext cx="8518500" cy="98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600"/>
              <a:buFont typeface="Arial"/>
              <a:buNone/>
            </a:pPr>
            <a:r>
              <a:rPr lang="en" sz="3600" b="1">
                <a:solidFill>
                  <a:schemeClr val="dk1"/>
                </a:solidFill>
                <a:latin typeface="Montserrat"/>
                <a:ea typeface="Montserrat"/>
                <a:cs typeface="Montserrat"/>
                <a:sym typeface="Montserrat"/>
              </a:rPr>
              <a:t>Core (required) Courses for Majors</a:t>
            </a:r>
            <a:endParaRPr sz="3600" b="1" i="0" u="none" strike="noStrike" cap="none">
              <a:solidFill>
                <a:schemeClr val="dk1"/>
              </a:solidFill>
              <a:latin typeface="Montserrat"/>
              <a:ea typeface="Montserrat"/>
              <a:cs typeface="Montserrat"/>
              <a:sym typeface="Montserrat"/>
            </a:endParaRPr>
          </a:p>
        </p:txBody>
      </p:sp>
      <p:sp>
        <p:nvSpPr>
          <p:cNvPr id="122" name="Google Shape;122;p19"/>
          <p:cNvSpPr txBox="1"/>
          <p:nvPr/>
        </p:nvSpPr>
        <p:spPr>
          <a:xfrm>
            <a:off x="150175" y="1131775"/>
            <a:ext cx="8707200" cy="3771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ANTH 001. Foundations: Culture, Power, and Meaning</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SOCI 001. Foundations: Self, Culture, and Society</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At least one designated </a:t>
            </a:r>
            <a:r>
              <a:rPr lang="en" sz="2400">
                <a:solidFill>
                  <a:schemeClr val="dk1"/>
                </a:solidFill>
                <a:latin typeface="Montserrat"/>
                <a:ea typeface="Montserrat"/>
                <a:cs typeface="Montserrat"/>
                <a:sym typeface="Montserrat"/>
              </a:rPr>
              <a:t>M</a:t>
            </a:r>
            <a:r>
              <a:rPr lang="en" sz="2400" b="0" i="0" u="none" strike="noStrike" cap="none">
                <a:solidFill>
                  <a:schemeClr val="dk1"/>
                </a:solidFill>
                <a:latin typeface="Montserrat"/>
                <a:ea typeface="Montserrat"/>
                <a:cs typeface="Montserrat"/>
                <a:sym typeface="Montserrat"/>
              </a:rPr>
              <a:t>ethods course</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A 2-credit senior </a:t>
            </a:r>
            <a:r>
              <a:rPr lang="en" sz="2400">
                <a:solidFill>
                  <a:schemeClr val="dk1"/>
                </a:solidFill>
                <a:latin typeface="Montserrat"/>
                <a:ea typeface="Montserrat"/>
                <a:cs typeface="Montserrat"/>
                <a:sym typeface="Montserrat"/>
              </a:rPr>
              <a:t>research project</a:t>
            </a:r>
            <a:r>
              <a:rPr lang="en" sz="2400" b="0" i="0" u="none" strike="noStrike" cap="none">
                <a:solidFill>
                  <a:schemeClr val="dk1"/>
                </a:solidFill>
                <a:latin typeface="Montserrat"/>
                <a:ea typeface="Montserrat"/>
                <a:cs typeface="Montserrat"/>
                <a:sym typeface="Montserrat"/>
              </a:rPr>
              <a:t> </a:t>
            </a:r>
            <a:r>
              <a:rPr lang="en" sz="2400">
                <a:solidFill>
                  <a:schemeClr val="dk1"/>
                </a:solidFill>
                <a:latin typeface="Montserrat"/>
                <a:ea typeface="Montserrat"/>
                <a:cs typeface="Montserrat"/>
                <a:sym typeface="Montserrat"/>
              </a:rPr>
              <a:t>(SOAN 098, </a:t>
            </a:r>
            <a:r>
              <a:rPr lang="en" sz="2400" b="0" i="0" u="none" strike="noStrike" cap="none">
                <a:solidFill>
                  <a:schemeClr val="dk1"/>
                </a:solidFill>
                <a:latin typeface="Montserrat"/>
                <a:ea typeface="Montserrat"/>
                <a:cs typeface="Montserrat"/>
                <a:sym typeface="Montserrat"/>
              </a:rPr>
              <a:t>SOAN 096/097  or SOAN 180F/180S)</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a:solidFill>
                  <a:schemeClr val="dk1"/>
                </a:solidFill>
                <a:latin typeface="Montserrat"/>
                <a:ea typeface="Montserrat"/>
                <a:cs typeface="Montserrat"/>
                <a:sym typeface="Montserrat"/>
              </a:rPr>
              <a:t>Senior Research Project Master Class (SOAN 098)</a:t>
            </a:r>
            <a:endParaRPr sz="24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Ganymede template">
  <a:themeElements>
    <a:clrScheme name="Custom 347">
      <a:dk1>
        <a:srgbClr val="182A2E"/>
      </a:dk1>
      <a:lt1>
        <a:srgbClr val="FFFFFF"/>
      </a:lt1>
      <a:dk2>
        <a:srgbClr val="182A2E"/>
      </a:dk2>
      <a:lt2>
        <a:srgbClr val="DADEE7"/>
      </a:lt2>
      <a:accent1>
        <a:srgbClr val="00C2D4"/>
      </a:accent1>
      <a:accent2>
        <a:srgbClr val="0DBAFF"/>
      </a:accent2>
      <a:accent3>
        <a:srgbClr val="BB63C9"/>
      </a:accent3>
      <a:accent4>
        <a:srgbClr val="FA3131"/>
      </a:accent4>
      <a:accent5>
        <a:srgbClr val="FFC500"/>
      </a:accent5>
      <a:accent6>
        <a:srgbClr val="95D346"/>
      </a:accent6>
      <a:hlink>
        <a:srgbClr val="182A2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On-screen Show (16:9)</PresentationFormat>
  <Paragraphs>89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Montserrat</vt:lpstr>
      <vt:lpstr>Calibri</vt:lpstr>
      <vt:lpstr>Didact Gothic</vt:lpstr>
      <vt:lpstr>Arial</vt:lpstr>
      <vt:lpstr>Ganymede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Hogge</dc:creator>
  <cp:lastModifiedBy>Stacey Hogge</cp:lastModifiedBy>
  <cp:revision>1</cp:revision>
  <dcterms:modified xsi:type="dcterms:W3CDTF">2024-02-06T13:44:03Z</dcterms:modified>
</cp:coreProperties>
</file>