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1" r:id="rId9"/>
    <p:sldId id="272" r:id="rId10"/>
    <p:sldId id="273" r:id="rId11"/>
    <p:sldId id="274" r:id="rId12"/>
    <p:sldId id="261" r:id="rId13"/>
    <p:sldId id="277" r:id="rId14"/>
    <p:sldId id="279" r:id="rId15"/>
    <p:sldId id="281" r:id="rId16"/>
    <p:sldId id="280" r:id="rId17"/>
    <p:sldId id="275" r:id="rId18"/>
    <p:sldId id="264" r:id="rId19"/>
    <p:sldId id="278" r:id="rId20"/>
    <p:sldId id="266" r:id="rId21"/>
    <p:sldId id="282" r:id="rId22"/>
    <p:sldId id="267" r:id="rId23"/>
    <p:sldId id="284" r:id="rId24"/>
    <p:sldId id="263" r:id="rId25"/>
    <p:sldId id="283" r:id="rId26"/>
    <p:sldId id="276" r:id="rId27"/>
    <p:sldId id="26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D534F-52BA-45F2-BD68-DDB60CD3AE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C0372D-ECFD-422F-89EC-BCDF90091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17C76-B98F-42A4-A07C-53739D36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3F2E4-AB1C-4F36-968A-A35A70DD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11FB0-D619-417C-ADDD-C440513EE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2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D0333-1A56-4C72-9595-FAB7B3CFC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347AFE-D74E-4CD8-A6D5-F80D27D68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14382-9B63-4651-982B-49664A3C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22013-9E51-45D3-8076-C740A25B2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36D92-DA6E-4C1B-A50C-5F9C9994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9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130952-8482-46C5-B992-00C3C838A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686038-511F-4BA2-93A4-F22ED9CF3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61B03-17DC-4616-9F56-4FC67AAA5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38027-099F-49F6-8DAB-6931251D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0242B-4157-4BA2-A349-E249861E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1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EB53-8412-426D-B970-2EA36672E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C1477-15EC-423F-B3F3-CF0DB2CB4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43EC6-93DC-4981-A2E2-E6F58547E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D238C-B3FC-4DA7-A19D-F157AC85D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E1749-2386-4880-8ED3-754D5B46E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2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EEC17-3387-4B73-AF79-AEBEEB10B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8B27D-3512-4792-A80C-0964B1E36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D81CD-7922-4BA0-8184-3ABE1856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2AE39-F5DE-4423-93D3-74B6E3AD8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D08FB-205D-4DEA-AAE5-8E5A70F71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3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33D0F-AEA0-4D51-BEC0-7EFC68F9E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BA19-CB5C-498B-831D-0495BF8B3B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42107-CE83-4F6A-923F-B09AFE163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D866C-AC65-43B5-8D98-88897A822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830BA-1D83-4FB1-A8DA-921339A3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C27E6-9DD2-4F6E-8F85-3D347E806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33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B363B-AC1F-4357-A21C-61B770DBE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A9A51-7621-4DC6-8F32-1DCD6D438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79B84-A847-4B93-A934-F2E29A696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4AD83-5B9A-4AF8-94BA-3EA4C878A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ADCA0B-B18A-4F41-8CE6-E523DB03BF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0FBC45-F3C7-40BB-A3CB-29A46B990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53CCDB-5381-4C75-BE87-73037102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C02F88-E0B5-487A-AC3C-F367475C2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5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27313-EAFC-411B-8F4A-A2B4B82C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83748F-44CD-4BF9-B796-94AE2124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088E8-28E2-4722-89EE-52D5E1185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25702-2C92-4116-A818-A0CD406CA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BB8DE-1D70-4D25-A5FC-62E8F0DEA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C6DD35-E18B-421F-BEB2-D2427457E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FC6ED-A599-4327-B273-A6EAAC31F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6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49167-166B-4C6E-B39A-29790CA91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971BF-2351-46C0-A725-5BFD4F7F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C923C-CEF8-49B3-955E-1838AE8B7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74F9E-D19C-42C1-B9BE-041212578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21AC0F-BF80-46D8-B6B8-F499AC136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4744A-BE2A-44CB-A683-8E84C264E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3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97BE8-53FE-4662-A045-751E7F337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5DF2ED-0F72-45E1-97E8-60D898D6B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B4A42-2341-4CAD-819E-C33B6BF70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7B673-DEE7-4852-8435-5F38275F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5B247-ED33-448A-B20D-BA11C74D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C3FA7-522E-47B2-A373-7E39EC2A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9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1BD397-9430-4BE8-B8D8-9F5DFC3AA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D105D-6631-442F-8049-FA83BCC3D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FB4BB-8642-4715-9109-F51AC2CA5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D26DE-5899-4657-906D-0B3C0965208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35B4E-D9C2-49C9-B616-3C6DBE61F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EEB7C-16CD-48F4-95F4-A2D79E619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1CE72-BC6E-4208-9406-14124FB5F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2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mcginn1@Swarthmore.edu" TargetMode="External"/><Relationship Id="rId2" Type="http://schemas.openxmlformats.org/officeDocument/2006/relationships/hyperlink" Target="mailto:dcastee1@Swarthmore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dienna1@Swarthmore.edu" TargetMode="External"/><Relationship Id="rId4" Type="http://schemas.openxmlformats.org/officeDocument/2006/relationships/hyperlink" Target="mailto:ebaksi1@Swarthmore.edu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mailto:swarthmore.edu-vision@invoice.ca1.chromeriver.co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swarthmore.edu-vision@invoice.ca1.chromeriver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chromeriver.com/en/Content/Basics/Training/User.htm" TargetMode="External"/><Relationship Id="rId2" Type="http://schemas.openxmlformats.org/officeDocument/2006/relationships/hyperlink" Target="https://help.chromeriver.com/en/Content/Basics/Training/Live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elp.chromeriver.com/en/Content/Basics/Training/Recorded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FADE9-2205-45D4-8C7B-F7D8F7730C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Chrome River Invoice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dirty="0">
                <a:latin typeface="Georgia" panose="02040502050405020303" pitchFamily="18" charset="0"/>
              </a:rPr>
              <a:t>User Manual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64C913-C818-45D4-9AD3-3EBC490705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Swarthmore College</a:t>
            </a:r>
          </a:p>
          <a:p>
            <a:r>
              <a:rPr lang="en-US" dirty="0">
                <a:latin typeface="Georgia" panose="02040502050405020303" pitchFamily="18" charset="0"/>
              </a:rPr>
              <a:t>Accounts Payable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10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4F1FF-157C-40BD-8C75-7D082C8B1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117" y="201477"/>
            <a:ext cx="6668159" cy="1600200"/>
          </a:xfrm>
        </p:spPr>
        <p:txBody>
          <a:bodyPr anchor="t">
            <a:normAutofit/>
          </a:bodyPr>
          <a:lstStyle/>
          <a:p>
            <a:r>
              <a:rPr lang="en-US" sz="4000" dirty="0">
                <a:latin typeface="Georgia" panose="02040502050405020303" pitchFamily="18" charset="0"/>
              </a:rPr>
              <a:t>Step 6 – Add Expenses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DF70160-9D86-4F13-89E0-806D88E377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4413" y="993421"/>
            <a:ext cx="6759536" cy="4871157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49E8B-1769-4BCE-90D9-22F670816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3877" y="1047353"/>
            <a:ext cx="3932237" cy="509139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the bottom, right pane click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 “Select an Item Type” pane click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+mj-lt"/>
              <a:buAutoNum type="arabicPeriod" startAt="2"/>
            </a:pPr>
            <a:r>
              <a:rPr lang="en-US" dirty="0"/>
              <a:t>Fill in Description, Account, Allocation (fund and organization code) and activity code and/or location, if any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dirty="0"/>
              <a:t>Change amount if it is not the full invoice total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Multiple lines to charge? Go back to Step 1 and add more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dirty="0"/>
              <a:t>After you are balanced – click Save</a:t>
            </a:r>
          </a:p>
          <a:p>
            <a:pPr marL="342900" indent="-342900">
              <a:buFont typeface="+mj-lt"/>
              <a:buAutoNum type="arabicPeriod" startAt="3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42B0F9-A4ED-40DE-854A-164BE28E4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6587" y="1408906"/>
            <a:ext cx="1066800" cy="352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A2645C-51F6-41E6-9D01-07B4F461BB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4162" y="1821656"/>
            <a:ext cx="2502298" cy="206646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5AF39DA-FC08-426E-A5EF-53ABEE46B3FC}"/>
              </a:ext>
            </a:extLst>
          </p:cNvPr>
          <p:cNvSpPr/>
          <p:nvPr/>
        </p:nvSpPr>
        <p:spPr>
          <a:xfrm>
            <a:off x="1444162" y="2621756"/>
            <a:ext cx="1344190" cy="1207197"/>
          </a:xfrm>
          <a:prstGeom prst="rect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DF0BBB-FFDF-4C1E-B4CA-66E9B4EBE456}"/>
              </a:ext>
            </a:extLst>
          </p:cNvPr>
          <p:cNvSpPr/>
          <p:nvPr/>
        </p:nvSpPr>
        <p:spPr>
          <a:xfrm>
            <a:off x="5238023" y="2989378"/>
            <a:ext cx="1352348" cy="382859"/>
          </a:xfrm>
          <a:prstGeom prst="rect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2F60BB-96E0-407E-9417-AEE2CF7536ED}"/>
              </a:ext>
            </a:extLst>
          </p:cNvPr>
          <p:cNvSpPr/>
          <p:nvPr/>
        </p:nvSpPr>
        <p:spPr>
          <a:xfrm>
            <a:off x="9360257" y="2439252"/>
            <a:ext cx="1352348" cy="382859"/>
          </a:xfrm>
          <a:prstGeom prst="rect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C1615E-792D-4BED-BBC1-DAC126499E06}"/>
              </a:ext>
            </a:extLst>
          </p:cNvPr>
          <p:cNvSpPr/>
          <p:nvPr/>
        </p:nvSpPr>
        <p:spPr>
          <a:xfrm>
            <a:off x="5238023" y="3533000"/>
            <a:ext cx="1999118" cy="382859"/>
          </a:xfrm>
          <a:prstGeom prst="rect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D63791-F861-44A7-B416-9111C304ADB3}"/>
              </a:ext>
            </a:extLst>
          </p:cNvPr>
          <p:cNvSpPr/>
          <p:nvPr/>
        </p:nvSpPr>
        <p:spPr>
          <a:xfrm>
            <a:off x="5238023" y="4420452"/>
            <a:ext cx="1017811" cy="382859"/>
          </a:xfrm>
          <a:prstGeom prst="rect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668B4DD-67B3-4ACB-A8FB-97D53F18FA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269" y="5973801"/>
            <a:ext cx="2085975" cy="6477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D5A44EC-8F67-41F3-AC62-2DC954B19AA3}"/>
              </a:ext>
            </a:extLst>
          </p:cNvPr>
          <p:cNvSpPr/>
          <p:nvPr/>
        </p:nvSpPr>
        <p:spPr>
          <a:xfrm>
            <a:off x="2156635" y="6007641"/>
            <a:ext cx="1002609" cy="515822"/>
          </a:xfrm>
          <a:prstGeom prst="rect">
            <a:avLst/>
          </a:prstGeom>
          <a:noFill/>
          <a:ln w="603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17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2D90-E0F7-4E6E-A6DD-00DEF233F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9894" y="323386"/>
            <a:ext cx="3732212" cy="665626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latin typeface="Georgia" panose="02040502050405020303" pitchFamily="18" charset="0"/>
              </a:rPr>
              <a:t>Step 7 – Submit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1180C86-4817-4F50-89B1-4F66986746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7433" y="1346626"/>
            <a:ext cx="6172200" cy="1916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D1D8E5-DEFB-41A1-BB0C-C271D348D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435" y="1346626"/>
            <a:ext cx="2219325" cy="16668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18905BC-BEE2-4758-AF12-FEEFA2B50F31}"/>
              </a:ext>
            </a:extLst>
          </p:cNvPr>
          <p:cNvSpPr/>
          <p:nvPr/>
        </p:nvSpPr>
        <p:spPr>
          <a:xfrm>
            <a:off x="1595624" y="2305042"/>
            <a:ext cx="1352348" cy="382859"/>
          </a:xfrm>
          <a:prstGeom prst="rect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C60BBB-9208-43D8-AF1A-4040055C1C65}"/>
              </a:ext>
            </a:extLst>
          </p:cNvPr>
          <p:cNvSpPr txBox="1"/>
          <p:nvPr/>
        </p:nvSpPr>
        <p:spPr>
          <a:xfrm>
            <a:off x="936284" y="3646317"/>
            <a:ext cx="982912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Submit =&gt; Approve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Approval Confirmation Box allows you to select another user to review this invoice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If you wish for this invoice to follow our regular routing rules continue with “Approve”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42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0D347-2201-4860-977B-793D72764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Creating an Invoice to pay against a PO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AD363-8A6E-4ABD-AE77-F320825D5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/>
          <a:lstStyle/>
          <a:p>
            <a:r>
              <a:rPr lang="en-US" dirty="0"/>
              <a:t>Follow Steps 1 and 2 from direct pay invoice procedures</a:t>
            </a:r>
          </a:p>
          <a:p>
            <a:r>
              <a:rPr lang="en-US" dirty="0"/>
              <a:t>At Step 3 hit </a:t>
            </a:r>
          </a:p>
          <a:p>
            <a:r>
              <a:rPr lang="en-US" dirty="0"/>
              <a:t>Step 4 – for POs only, click Search</a:t>
            </a:r>
          </a:p>
          <a:p>
            <a:pPr lvl="1"/>
            <a:r>
              <a:rPr lang="en-US" dirty="0"/>
              <a:t>Type in the vendor name and find the PO you want to pay</a:t>
            </a:r>
          </a:p>
          <a:p>
            <a:pPr lvl="1"/>
            <a:r>
              <a:rPr lang="en-US" dirty="0"/>
              <a:t>Or Type in the PO number, if you know it</a:t>
            </a:r>
          </a:p>
          <a:p>
            <a:pPr lvl="1"/>
            <a:r>
              <a:rPr lang="en-US" dirty="0"/>
              <a:t>Chrome River will show the total PO amount and how much is left to be paid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0A8B2F-8C50-4C1B-AA1E-42D7FFFEA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935" y="2090514"/>
            <a:ext cx="766782" cy="40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3B761A-EBA2-47B7-9416-676CBE547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471" y="2443853"/>
            <a:ext cx="1104900" cy="571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1EE3FB5-389F-4E90-95D7-10CC6B7D8F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312" y="4162006"/>
            <a:ext cx="6204609" cy="234290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6F6A3FA-ADA4-4512-8AD5-33AAA48093D0}"/>
              </a:ext>
            </a:extLst>
          </p:cNvPr>
          <p:cNvSpPr/>
          <p:nvPr/>
        </p:nvSpPr>
        <p:spPr>
          <a:xfrm>
            <a:off x="4728117" y="4340018"/>
            <a:ext cx="2219093" cy="24517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5EA060-47CC-497C-9B3A-6A67F307AD0F}"/>
              </a:ext>
            </a:extLst>
          </p:cNvPr>
          <p:cNvSpPr txBox="1"/>
          <p:nvPr/>
        </p:nvSpPr>
        <p:spPr>
          <a:xfrm>
            <a:off x="7108673" y="4594794"/>
            <a:ext cx="41426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Click on the PO you want and hit “Copy”</a:t>
            </a:r>
          </a:p>
          <a:p>
            <a:r>
              <a:rPr lang="en-US" sz="2400" dirty="0"/>
              <a:t>    (bottom, right corner)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88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80B2-1FB1-4A66-923F-A47E0C521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Creating an Invoice to pay against a PO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FCA0C-04BD-42EB-A38E-3C903E120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062" y="1634896"/>
            <a:ext cx="5892538" cy="4857979"/>
          </a:xfrm>
        </p:spPr>
        <p:txBody>
          <a:bodyPr/>
          <a:lstStyle/>
          <a:p>
            <a:r>
              <a:rPr lang="en-US" dirty="0"/>
              <a:t>Step 5 – complete this pop-up box</a:t>
            </a:r>
          </a:p>
          <a:p>
            <a:r>
              <a:rPr lang="en-US" dirty="0"/>
              <a:t>Do not click on the “Allocate this amount across invoice line items”</a:t>
            </a:r>
          </a:p>
          <a:p>
            <a:r>
              <a:rPr lang="en-US" dirty="0"/>
              <a:t>“Copy”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3974F0-7A6B-4BE1-9309-C8AC681B9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3090" y="1520980"/>
            <a:ext cx="46482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41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80B2-1FB1-4A66-923F-A47E0C521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Creating an Invoice to pay against a PO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FCA0C-04BD-42EB-A38E-3C903E120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062" y="1634896"/>
            <a:ext cx="5892538" cy="48579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6 – Invoice Detail pane </a:t>
            </a:r>
          </a:p>
          <a:p>
            <a:r>
              <a:rPr lang="en-US" dirty="0"/>
              <a:t>Description will automatically generate</a:t>
            </a:r>
          </a:p>
          <a:p>
            <a:r>
              <a:rPr lang="en-US" dirty="0"/>
              <a:t>Select Fiscal Year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Step 7 – Special Handling pane</a:t>
            </a:r>
          </a:p>
          <a:p>
            <a:pPr marL="0" indent="0">
              <a:buNone/>
            </a:pPr>
            <a:r>
              <a:rPr lang="en-US" dirty="0"/>
              <a:t>(see Step 5 in direct pay invoice)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4909E3-B1D7-4E14-BD21-F1C8813FC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666" y="1443037"/>
            <a:ext cx="6400800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979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80B2-1FB1-4A66-923F-A47E0C521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Creating an Invoice to pay against a PO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FCA0C-04BD-42EB-A38E-3C903E120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15" y="1634897"/>
            <a:ext cx="7850225" cy="1616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Step 8a – Charge Expense Lines – Full/Final Payment</a:t>
            </a:r>
          </a:p>
          <a:p>
            <a:r>
              <a:rPr lang="en-US" dirty="0"/>
              <a:t>Make sure PO line items match invoice</a:t>
            </a:r>
          </a:p>
          <a:p>
            <a:r>
              <a:rPr lang="en-US" dirty="0"/>
              <a:t>Make sure the Remaining amount is Zero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CD8F47-AF8C-4AB1-A776-8AA8244C6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951" y="3251201"/>
            <a:ext cx="6635612" cy="259841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2FE2032-0E32-46F5-A18F-5BC3159799D1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6733827" y="2901296"/>
            <a:ext cx="3510846" cy="3240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60F4BD94-BCF9-4B85-9474-C65A4BC8E8CF}"/>
              </a:ext>
            </a:extLst>
          </p:cNvPr>
          <p:cNvSpPr/>
          <p:nvPr/>
        </p:nvSpPr>
        <p:spPr>
          <a:xfrm>
            <a:off x="10054377" y="3113927"/>
            <a:ext cx="1299423" cy="7610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46F4AA-1663-4257-BE55-2555272A1D5A}"/>
              </a:ext>
            </a:extLst>
          </p:cNvPr>
          <p:cNvSpPr txBox="1"/>
          <p:nvPr/>
        </p:nvSpPr>
        <p:spPr>
          <a:xfrm>
            <a:off x="125374" y="3537250"/>
            <a:ext cx="482254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/>
              <a:t>Step 9 – Submit and Approve Invoice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See step 7 for direct pay invoices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899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80B2-1FB1-4A66-923F-A47E0C521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Creating an Invoice to pay against a PO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FCA0C-04BD-42EB-A38E-3C903E120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16" y="1634896"/>
            <a:ext cx="10888064" cy="5076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Step 8a – Charge Expense Lines – Partial Payment</a:t>
            </a:r>
          </a:p>
          <a:p>
            <a:r>
              <a:rPr lang="en-US" dirty="0"/>
              <a:t>Click the PO line item to expand and show details</a:t>
            </a:r>
          </a:p>
          <a:p>
            <a:r>
              <a:rPr lang="en-US" dirty="0"/>
              <a:t>Click       and “Edit” to edit quantity/amount to match invoice for each PO line item to be paid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Delete any unused PO line item by clicking       and selecting “delete”</a:t>
            </a:r>
          </a:p>
          <a:p>
            <a:r>
              <a:rPr lang="en-US" dirty="0"/>
              <a:t>Click Save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C19730-2C27-4910-BC63-52B58A1EB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264" y="3230361"/>
            <a:ext cx="2087507" cy="91133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AC45526-5F75-483F-8C00-CF5E93FF0791}"/>
              </a:ext>
            </a:extLst>
          </p:cNvPr>
          <p:cNvSpPr/>
          <p:nvPr/>
        </p:nvSpPr>
        <p:spPr>
          <a:xfrm>
            <a:off x="6349578" y="3230361"/>
            <a:ext cx="465193" cy="426334"/>
          </a:xfrm>
          <a:prstGeom prst="rect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90E319-E595-428F-9EFD-965DCC469B3D}"/>
              </a:ext>
            </a:extLst>
          </p:cNvPr>
          <p:cNvSpPr/>
          <p:nvPr/>
        </p:nvSpPr>
        <p:spPr>
          <a:xfrm>
            <a:off x="4986283" y="3622699"/>
            <a:ext cx="1104277" cy="489838"/>
          </a:xfrm>
          <a:prstGeom prst="rect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B5A38EA-D825-4E2A-BEA1-84FC97953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906" y="2619363"/>
            <a:ext cx="457200" cy="457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AC06760-9DD5-4E7C-A443-5F8B11F1B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180" y="4580243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530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C25BB-E604-4941-BC08-366C4E405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34" y="252004"/>
            <a:ext cx="10954732" cy="1325563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Where does my invoice go after I submit it?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518E9F-1227-44CC-8DC7-6D93CE2D8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879318" cy="473839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Under $10k =&gt; AP</a:t>
            </a:r>
          </a:p>
          <a:p>
            <a:r>
              <a:rPr lang="en-US" dirty="0">
                <a:latin typeface="Georgia" panose="02040502050405020303" pitchFamily="18" charset="0"/>
              </a:rPr>
              <a:t>Between $10k and $50k =&gt; Financial Manager </a:t>
            </a:r>
          </a:p>
          <a:p>
            <a:r>
              <a:rPr lang="en-US" dirty="0">
                <a:latin typeface="Georgia" panose="02040502050405020303" pitchFamily="18" charset="0"/>
              </a:rPr>
              <a:t>Between $50k and $250k =&gt; President’s Staff</a:t>
            </a:r>
          </a:p>
          <a:p>
            <a:r>
              <a:rPr lang="en-US" dirty="0">
                <a:latin typeface="Georgia" panose="02040502050405020303" pitchFamily="18" charset="0"/>
              </a:rPr>
              <a:t>Greater than $250k =&gt; VP for Finance and Administration</a:t>
            </a:r>
          </a:p>
          <a:p>
            <a:r>
              <a:rPr lang="en-US" dirty="0">
                <a:latin typeface="Georgia" panose="02040502050405020303" pitchFamily="18" charset="0"/>
              </a:rPr>
              <a:t>AP approves all invoices </a:t>
            </a:r>
          </a:p>
          <a:p>
            <a:r>
              <a:rPr lang="en-US" dirty="0">
                <a:latin typeface="Georgia" panose="02040502050405020303" pitchFamily="18" charset="0"/>
              </a:rPr>
              <a:t>Additional approvals for specific funds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Grant Funds =&gt; Grants Accountant, Christy </a:t>
            </a:r>
            <a:r>
              <a:rPr lang="en-US" dirty="0" err="1">
                <a:latin typeface="Georgia" panose="02040502050405020303" pitchFamily="18" charset="0"/>
              </a:rPr>
              <a:t>Brydges</a:t>
            </a:r>
            <a:endParaRPr lang="en-US" dirty="0">
              <a:latin typeface="Georgia" panose="02040502050405020303" pitchFamily="18" charset="0"/>
            </a:endParaRPr>
          </a:p>
          <a:p>
            <a:pPr lvl="1"/>
            <a:r>
              <a:rPr lang="en-US" dirty="0">
                <a:latin typeface="Georgia" panose="02040502050405020303" pitchFamily="18" charset="0"/>
              </a:rPr>
              <a:t>Restricted Funds =&gt; Senior Accountant, Denise </a:t>
            </a:r>
            <a:r>
              <a:rPr lang="en-US" dirty="0" err="1">
                <a:latin typeface="Georgia" panose="02040502050405020303" pitchFamily="18" charset="0"/>
              </a:rPr>
              <a:t>Risoli</a:t>
            </a:r>
            <a:endParaRPr lang="en-US" dirty="0">
              <a:latin typeface="Georgia" panose="02040502050405020303" pitchFamily="18" charset="0"/>
            </a:endParaRPr>
          </a:p>
          <a:p>
            <a:pPr lvl="1"/>
            <a:r>
              <a:rPr lang="en-US" dirty="0">
                <a:latin typeface="Georgia" panose="02040502050405020303" pitchFamily="18" charset="0"/>
              </a:rPr>
              <a:t>Plant Funds =&gt; Associate Controller, Joe </a:t>
            </a:r>
            <a:r>
              <a:rPr lang="en-US" dirty="0" err="1">
                <a:latin typeface="Georgia" panose="02040502050405020303" pitchFamily="18" charset="0"/>
              </a:rPr>
              <a:t>Cataldi</a:t>
            </a:r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After last approval, the invoice is brought into Banner and will be processed in the next check run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098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D601A-74D8-435B-9CF2-F65013A58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Approving an Invoice for Payment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AECD5-1FF7-4D33-A851-08B5D679D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785"/>
            <a:ext cx="4384040" cy="502409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will receive an email stating that there are items for you to approve in Chrome River Invoice</a:t>
            </a:r>
          </a:p>
          <a:p>
            <a:r>
              <a:rPr lang="en-US" dirty="0"/>
              <a:t>Log into Chrome River</a:t>
            </a:r>
          </a:p>
          <a:p>
            <a:r>
              <a:rPr lang="en-US" dirty="0"/>
              <a:t>In the Approvals section of the landing page, you will see how many invoices are needing your approval. Click on “# Invoices” – a list will appear </a:t>
            </a:r>
          </a:p>
          <a:p>
            <a:r>
              <a:rPr lang="en-US" dirty="0"/>
              <a:t>Click on the invoice you would like to review/approve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482F30-C76F-476F-80F3-7F0375F12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518" y="2141537"/>
            <a:ext cx="5888563" cy="43513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83DB116-5A23-4A52-854B-A08628D48500}"/>
              </a:ext>
            </a:extLst>
          </p:cNvPr>
          <p:cNvSpPr/>
          <p:nvPr/>
        </p:nvSpPr>
        <p:spPr>
          <a:xfrm>
            <a:off x="5619518" y="3429000"/>
            <a:ext cx="6189623" cy="109839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8A5A3-A5C0-4D86-93E9-0EA38B88B624}"/>
              </a:ext>
            </a:extLst>
          </p:cNvPr>
          <p:cNvSpPr/>
          <p:nvPr/>
        </p:nvSpPr>
        <p:spPr>
          <a:xfrm>
            <a:off x="7366544" y="3828411"/>
            <a:ext cx="1576736" cy="48879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52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D601A-74D8-435B-9CF2-F65013A58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Approving an Invoice for Payment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AECD5-1FF7-4D33-A851-08B5D679D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18" y="1950640"/>
            <a:ext cx="4678680" cy="5318095"/>
          </a:xfrm>
        </p:spPr>
        <p:txBody>
          <a:bodyPr>
            <a:normAutofit/>
          </a:bodyPr>
          <a:lstStyle/>
          <a:p>
            <a:r>
              <a:rPr lang="en-US" dirty="0"/>
              <a:t>To edit for all items become available for change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you want to return it to sender or another employee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you are ready to submit</a:t>
            </a:r>
          </a:p>
          <a:p>
            <a:pPr lvl="1"/>
            <a:r>
              <a:rPr lang="en-US" dirty="0"/>
              <a:t>Here you can send  to additional reviewers and add comments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5861F9-E54A-4805-A022-D52B73CED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9206" y="1886954"/>
            <a:ext cx="5481297" cy="3593869"/>
          </a:xfrm>
          <a:prstGeom prst="rect">
            <a:avLst/>
          </a:prstGeom>
        </p:spPr>
      </p:pic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0F4AE1B4-DEA2-4DEF-BFCB-37B0BD30D231}"/>
              </a:ext>
            </a:extLst>
          </p:cNvPr>
          <p:cNvCxnSpPr>
            <a:cxnSpLocks/>
          </p:cNvCxnSpPr>
          <p:nvPr/>
        </p:nvCxnSpPr>
        <p:spPr>
          <a:xfrm>
            <a:off x="3606800" y="2571150"/>
            <a:ext cx="3451922" cy="223198"/>
          </a:xfrm>
          <a:prstGeom prst="bentConnector3">
            <a:avLst/>
          </a:prstGeom>
          <a:ln w="539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7956181A-8D45-4B30-8F0E-B40BC0B4AF88}"/>
              </a:ext>
            </a:extLst>
          </p:cNvPr>
          <p:cNvCxnSpPr/>
          <p:nvPr/>
        </p:nvCxnSpPr>
        <p:spPr>
          <a:xfrm flipV="1">
            <a:off x="5006898" y="4694663"/>
            <a:ext cx="1728439" cy="646771"/>
          </a:xfrm>
          <a:prstGeom prst="bentConnector3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06FACBF-6219-4E08-863C-18E72C5FC503}"/>
              </a:ext>
            </a:extLst>
          </p:cNvPr>
          <p:cNvCxnSpPr>
            <a:cxnSpLocks/>
          </p:cNvCxnSpPr>
          <p:nvPr/>
        </p:nvCxnSpPr>
        <p:spPr>
          <a:xfrm>
            <a:off x="4907280" y="3814200"/>
            <a:ext cx="1928418" cy="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14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A3349-67B0-43B0-BB85-3F00E5FA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E0CFA-17A5-440B-8519-ED55D2917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214" y="2048650"/>
            <a:ext cx="11619571" cy="435133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Georgia" panose="02040502050405020303" pitchFamily="18" charset="0"/>
              </a:rPr>
              <a:t>Deb Casteel - Accounts Payable Coordinator – </a:t>
            </a:r>
            <a:r>
              <a:rPr lang="en-US" sz="2400" dirty="0">
                <a:latin typeface="Georgia" panose="02040502050405020303" pitchFamily="18" charset="0"/>
                <a:hlinkClick r:id="rId2"/>
              </a:rPr>
              <a:t>dcastee1@Swarthmore.edu</a:t>
            </a:r>
            <a:r>
              <a:rPr lang="en-US" sz="2400" dirty="0">
                <a:latin typeface="Georgia" panose="02040502050405020303" pitchFamily="18" charset="0"/>
              </a:rPr>
              <a:t> – x8366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Deb McGinnis – Accounts Payable Clerk – </a:t>
            </a:r>
            <a:r>
              <a:rPr lang="en-US" sz="2400" dirty="0">
                <a:latin typeface="Georgia" panose="02040502050405020303" pitchFamily="18" charset="0"/>
                <a:hlinkClick r:id="rId3"/>
              </a:rPr>
              <a:t>dmcginn1@Swarthmore.edu</a:t>
            </a:r>
            <a:r>
              <a:rPr lang="en-US" sz="2400" dirty="0">
                <a:latin typeface="Georgia" panose="02040502050405020303" pitchFamily="18" charset="0"/>
              </a:rPr>
              <a:t> – x8391</a:t>
            </a:r>
          </a:p>
          <a:p>
            <a:r>
              <a:rPr lang="en-US" sz="2400" dirty="0">
                <a:latin typeface="Georgia" panose="02040502050405020303" pitchFamily="18" charset="0"/>
              </a:rPr>
              <a:t>Beth </a:t>
            </a:r>
            <a:r>
              <a:rPr lang="en-US" sz="2400" dirty="0" err="1">
                <a:latin typeface="Georgia" panose="02040502050405020303" pitchFamily="18" charset="0"/>
              </a:rPr>
              <a:t>Baksi</a:t>
            </a:r>
            <a:r>
              <a:rPr lang="en-US" sz="2400" dirty="0">
                <a:latin typeface="Georgia" panose="02040502050405020303" pitchFamily="18" charset="0"/>
              </a:rPr>
              <a:t> – Associate Controller – </a:t>
            </a:r>
            <a:r>
              <a:rPr lang="en-US" sz="2400" dirty="0">
                <a:latin typeface="Georgia" panose="02040502050405020303" pitchFamily="18" charset="0"/>
                <a:hlinkClick r:id="rId4"/>
              </a:rPr>
              <a:t>ebaksi1@Swarthmore.edu</a:t>
            </a:r>
            <a:r>
              <a:rPr lang="en-US" sz="2400" dirty="0">
                <a:latin typeface="Georgia" panose="02040502050405020303" pitchFamily="18" charset="0"/>
              </a:rPr>
              <a:t> – x2042</a:t>
            </a:r>
          </a:p>
          <a:p>
            <a:r>
              <a:rPr lang="en-US" sz="2400" dirty="0">
                <a:latin typeface="Georgia" panose="02040502050405020303" pitchFamily="18" charset="0"/>
              </a:rPr>
              <a:t>Carrie DiEnna – Controller – </a:t>
            </a:r>
            <a:r>
              <a:rPr lang="en-US" sz="2400" dirty="0">
                <a:latin typeface="Georgia" panose="02040502050405020303" pitchFamily="18" charset="0"/>
                <a:hlinkClick r:id="rId5"/>
              </a:rPr>
              <a:t>cdienna1@Swarthmore.edu</a:t>
            </a:r>
            <a:r>
              <a:rPr lang="en-US" sz="2400" dirty="0">
                <a:latin typeface="Georgia" panose="02040502050405020303" pitchFamily="18" charset="0"/>
              </a:rPr>
              <a:t> – x7686</a:t>
            </a:r>
          </a:p>
        </p:txBody>
      </p:sp>
    </p:spTree>
    <p:extLst>
      <p:ext uri="{BB962C8B-B14F-4D97-AF65-F5344CB8AC3E}">
        <p14:creationId xmlns:p14="http://schemas.microsoft.com/office/powerpoint/2010/main" val="4006824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D209D-99DD-465D-89B8-351E07D2A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825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Checking Invoice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3CDE6-F6B8-4E3B-8E69-03917DF97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4921" y="1139047"/>
            <a:ext cx="8183138" cy="5284055"/>
          </a:xfrm>
        </p:spPr>
        <p:txBody>
          <a:bodyPr/>
          <a:lstStyle/>
          <a:p>
            <a:r>
              <a:rPr lang="en-US" dirty="0"/>
              <a:t>Click on the “hamburger” at the top, left corner</a:t>
            </a:r>
          </a:p>
          <a:p>
            <a:r>
              <a:rPr lang="en-US" dirty="0"/>
              <a:t>In the Invoices section, select “Recently Submitted”</a:t>
            </a:r>
          </a:p>
          <a:p>
            <a:r>
              <a:rPr lang="en-US" dirty="0"/>
              <a:t>The status of the invoice will be shown in the list under the invoice amount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FBBA76-4736-442F-8E87-CF5FD7A0C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11" y="18255"/>
            <a:ext cx="29718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B2CBD05-726B-4281-A14F-C8DF890A83A7}"/>
              </a:ext>
            </a:extLst>
          </p:cNvPr>
          <p:cNvSpPr/>
          <p:nvPr/>
        </p:nvSpPr>
        <p:spPr>
          <a:xfrm>
            <a:off x="160764" y="18255"/>
            <a:ext cx="575216" cy="46124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9DD0A9-CF50-47E5-9D48-97E11E871829}"/>
              </a:ext>
            </a:extLst>
          </p:cNvPr>
          <p:cNvSpPr/>
          <p:nvPr/>
        </p:nvSpPr>
        <p:spPr>
          <a:xfrm>
            <a:off x="814969" y="5696484"/>
            <a:ext cx="2207011" cy="64726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50E5D8-6F48-4C18-B17C-72694A391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7847" y="3027520"/>
            <a:ext cx="8101675" cy="3848735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FA50A738-26A7-4C93-B901-9C2958B210BC}"/>
              </a:ext>
            </a:extLst>
          </p:cNvPr>
          <p:cNvSpPr/>
          <p:nvPr/>
        </p:nvSpPr>
        <p:spPr>
          <a:xfrm>
            <a:off x="9895840" y="4196080"/>
            <a:ext cx="1219200" cy="467360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BF0DAD8-4092-4891-AD4D-7786C17B7600}"/>
              </a:ext>
            </a:extLst>
          </p:cNvPr>
          <p:cNvSpPr/>
          <p:nvPr/>
        </p:nvSpPr>
        <p:spPr>
          <a:xfrm>
            <a:off x="9895840" y="6270702"/>
            <a:ext cx="1219200" cy="467360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53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D209D-99DD-465D-89B8-351E07D2A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480" y="14017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Tracking an Invoice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3CDE6-F6B8-4E3B-8E69-03917DF97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4921" y="1139047"/>
            <a:ext cx="8183138" cy="528405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AA892B-EEBD-4CFA-9405-67F3A8BB0C1A}"/>
              </a:ext>
            </a:extLst>
          </p:cNvPr>
          <p:cNvSpPr txBox="1"/>
          <p:nvPr/>
        </p:nvSpPr>
        <p:spPr>
          <a:xfrm>
            <a:off x="756920" y="1239520"/>
            <a:ext cx="988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Select the invoice in your recently submitted 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Click on the “Tracking” button above the invoice to show steps needed for approvals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If Invoice is through approvals and processed in Banner, you will see the Banner document number in the Comments pane</a:t>
            </a:r>
            <a:endParaRPr lang="en-US" sz="16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9CC257-EEDF-4A3B-B8DC-7683AD7D2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423" y="4093032"/>
            <a:ext cx="5562600" cy="2257425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D3473660-FB2F-4811-A6C2-C63624DC1B04}"/>
              </a:ext>
            </a:extLst>
          </p:cNvPr>
          <p:cNvSpPr/>
          <p:nvPr/>
        </p:nvSpPr>
        <p:spPr>
          <a:xfrm>
            <a:off x="4672123" y="5618480"/>
            <a:ext cx="1219200" cy="467360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68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EBFAA-1794-4A31-9BAC-1C6B16E2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Creating a Temporary Vendor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736F-F08B-4757-916A-8DC8FEB61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Step 3 of  “Creating an Invoice – Direct Pay” – select the        icon for the drop down list to appear</a:t>
            </a:r>
          </a:p>
          <a:p>
            <a:r>
              <a:rPr lang="en-US" dirty="0"/>
              <a:t>Click “+ Create Temporary Vendor” at the top of the list</a:t>
            </a:r>
          </a:p>
          <a:p>
            <a:r>
              <a:rPr lang="en-US" dirty="0"/>
              <a:t>Complete the remaining steps of invoice creation</a:t>
            </a:r>
          </a:p>
          <a:p>
            <a:pPr lvl="1"/>
            <a:r>
              <a:rPr lang="en-US" b="1" dirty="0"/>
              <a:t>Along with the invoice, be sure to include the vendor’s W-9</a:t>
            </a:r>
          </a:p>
          <a:p>
            <a:r>
              <a:rPr lang="en-US" dirty="0"/>
              <a:t>This will be routed to AP to create a Banner ID</a:t>
            </a:r>
          </a:p>
          <a:p>
            <a:r>
              <a:rPr lang="en-US" dirty="0"/>
              <a:t>AP will return the invoice to the creator with the Banner ID</a:t>
            </a:r>
          </a:p>
          <a:p>
            <a:r>
              <a:rPr lang="en-US" dirty="0"/>
              <a:t>The next day, the user can change the vendor to the newly created vendor and resubmit to AP for normal processing</a:t>
            </a:r>
          </a:p>
          <a:p>
            <a:pPr lvl="1"/>
            <a:r>
              <a:rPr lang="en-US" dirty="0"/>
              <a:t>All new vendors are fed to Chrome River overnight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5E901E-388C-44B8-879B-8EB83B4B8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3162" y="1799172"/>
            <a:ext cx="5429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85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9B66-BB1D-4468-9819-AF549F26D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 Address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6CAA9-362C-4790-80BD-4BE6EC4C1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“+ Create Temporary Address”</a:t>
            </a:r>
          </a:p>
          <a:p>
            <a:r>
              <a:rPr lang="en-US" dirty="0"/>
              <a:t>This will be routed to AP to create a new address or feed that address into CR</a:t>
            </a:r>
          </a:p>
          <a:p>
            <a:r>
              <a:rPr lang="en-US" dirty="0"/>
              <a:t>This information is feed to CR from Banner every night</a:t>
            </a:r>
          </a:p>
          <a:p>
            <a:r>
              <a:rPr lang="en-US" dirty="0"/>
              <a:t>The next day, Accounts Payable will submit the invoice with the correct address for payment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050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41F8B-EC81-4F7B-943B-3DC2B93AA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Assigning a Delegate for Approvals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CC742-C572-4A40-8085-F0B96AEC2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80" y="1909601"/>
            <a:ext cx="4993433" cy="4351338"/>
          </a:xfrm>
        </p:spPr>
        <p:txBody>
          <a:bodyPr/>
          <a:lstStyle/>
          <a:p>
            <a:r>
              <a:rPr lang="en-US" dirty="0"/>
              <a:t>Click on your name (top, right)</a:t>
            </a:r>
          </a:p>
          <a:p>
            <a:r>
              <a:rPr lang="en-US" dirty="0"/>
              <a:t>Account Settings</a:t>
            </a:r>
          </a:p>
          <a:p>
            <a:r>
              <a:rPr lang="en-US" dirty="0"/>
              <a:t>Delegate Settings</a:t>
            </a:r>
          </a:p>
          <a:p>
            <a:r>
              <a:rPr lang="en-US" dirty="0"/>
              <a:t>Add Approval Delegate</a:t>
            </a:r>
          </a:p>
          <a:p>
            <a:r>
              <a:rPr lang="en-US" dirty="0"/>
              <a:t>Select A User and start/end date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Note: “My Delegates” is only for Chrome River Expense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5699A4-E378-4F14-B788-1515C879E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705" y="1825625"/>
            <a:ext cx="6084026" cy="3862744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0F4EA346-2310-40EC-A19B-F7CDB312E20B}"/>
              </a:ext>
            </a:extLst>
          </p:cNvPr>
          <p:cNvSpPr/>
          <p:nvPr/>
        </p:nvSpPr>
        <p:spPr>
          <a:xfrm>
            <a:off x="7585147" y="4909354"/>
            <a:ext cx="1913416" cy="511732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A4914-AF0F-446D-BC22-20941AB47D4B}"/>
              </a:ext>
            </a:extLst>
          </p:cNvPr>
          <p:cNvCxnSpPr/>
          <p:nvPr/>
        </p:nvCxnSpPr>
        <p:spPr>
          <a:xfrm>
            <a:off x="7585147" y="2332653"/>
            <a:ext cx="4031465" cy="1424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9892B3-1DB3-4599-8564-350F009AA60E}"/>
              </a:ext>
            </a:extLst>
          </p:cNvPr>
          <p:cNvCxnSpPr/>
          <p:nvPr/>
        </p:nvCxnSpPr>
        <p:spPr>
          <a:xfrm flipV="1">
            <a:off x="7585147" y="2332653"/>
            <a:ext cx="3928829" cy="1424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000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D9738-58AB-4F9C-A1E3-87013662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Submitting Invoices via email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B677065-1808-40A1-890E-391DAD84DA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92468" y="1521411"/>
            <a:ext cx="5461583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Helvetica Neue"/>
                <a:hlinkClick r:id="rId2"/>
              </a:rPr>
              <a:t>swarthmore.edu-vision@invoice.ca1.chromeriver.com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4ED477-B71C-437C-B719-5AB3C7FCAC46}"/>
              </a:ext>
            </a:extLst>
          </p:cNvPr>
          <p:cNvSpPr txBox="1"/>
          <p:nvPr/>
        </p:nvSpPr>
        <p:spPr>
          <a:xfrm>
            <a:off x="973824" y="1521411"/>
            <a:ext cx="958022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Send email with a PDF attachment(s) to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will get a notification that Chrome River Invoice has created drafts of these invoices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 to Dashboard =&gt;                                                                                   click on the drafts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Complete the remaining steps for invoice creation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have a PO, make sure to search and include the PO in the header information and continue with the remaining steps for PO payment </a:t>
            </a:r>
          </a:p>
          <a:p>
            <a:endParaRPr lang="en-US" dirty="0"/>
          </a:p>
          <a:p>
            <a:r>
              <a:rPr lang="en-US" b="1" dirty="0"/>
              <a:t>Helpful Tool</a:t>
            </a:r>
            <a:r>
              <a:rPr lang="en-US" dirty="0"/>
              <a:t>: if a vendor sends you an email with a PDF copy of the invoice, you can forward that email to the above email address and a draft invoice will be created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		You </a:t>
            </a:r>
            <a:r>
              <a:rPr lang="en-US" sz="2000" b="1" dirty="0">
                <a:solidFill>
                  <a:srgbClr val="FF0000"/>
                </a:solidFill>
              </a:rPr>
              <a:t>CANNOT</a:t>
            </a:r>
            <a:r>
              <a:rPr lang="en-US" dirty="0">
                <a:solidFill>
                  <a:srgbClr val="FF0000"/>
                </a:solidFill>
              </a:rPr>
              <a:t> have the vendor send the invoice directly to the Chrome River 			email address as Chrome River will not recognize the vendor as a user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7E285D-0DA1-4CFC-8904-FFA15B5D8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4448" y="2158757"/>
            <a:ext cx="4064641" cy="728891"/>
          </a:xfrm>
          <a:prstGeom prst="rect">
            <a:avLst/>
          </a:prstGeom>
        </p:spPr>
      </p:pic>
      <p:sp>
        <p:nvSpPr>
          <p:cNvPr id="7" name="&quot;Not Allowed&quot; Symbol 6">
            <a:extLst>
              <a:ext uri="{FF2B5EF4-FFF2-40B4-BE49-F238E27FC236}">
                <a16:creationId xmlns:a16="http://schemas.microsoft.com/office/drawing/2014/main" id="{E243DDF3-5233-4FDD-A182-3F8B97FF10E2}"/>
              </a:ext>
            </a:extLst>
          </p:cNvPr>
          <p:cNvSpPr/>
          <p:nvPr/>
        </p:nvSpPr>
        <p:spPr>
          <a:xfrm>
            <a:off x="1773573" y="5423548"/>
            <a:ext cx="789265" cy="792694"/>
          </a:xfrm>
          <a:prstGeom prst="noSmoking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04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60EA9-8FAE-4C28-AAAF-9924D8505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35A9A-4BEA-49B3-B6FB-C389EA83B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I do If I do not see the fund/org?</a:t>
            </a:r>
          </a:p>
          <a:p>
            <a:pPr lvl="1"/>
            <a:r>
              <a:rPr lang="en-US" dirty="0"/>
              <a:t>Contact the Financial Manager of that fund/org</a:t>
            </a:r>
          </a:p>
          <a:p>
            <a:r>
              <a:rPr lang="en-US" dirty="0"/>
              <a:t>Can I upload multiple invoices at once?</a:t>
            </a:r>
          </a:p>
          <a:p>
            <a:pPr lvl="1"/>
            <a:r>
              <a:rPr lang="en-US" dirty="0"/>
              <a:t>Yes, each invoice has to be a separate PDF document but you can include multiple PDF invoices, and email to the following alias </a:t>
            </a:r>
          </a:p>
          <a:p>
            <a:pPr marL="457200" lvl="1" indent="0">
              <a:buNone/>
            </a:pPr>
            <a:r>
              <a:rPr lang="en-US" altLang="en-US" dirty="0">
                <a:solidFill>
                  <a:srgbClr val="1155CC"/>
                </a:solidFill>
                <a:latin typeface="Helvetica Neue"/>
                <a:hlinkClick r:id="rId2"/>
              </a:rPr>
              <a:t>swarthmore.edu-vision@invoice.ca1.chromeriver.com</a:t>
            </a:r>
            <a:r>
              <a:rPr lang="en-US" altLang="en-US" sz="1800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72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D38A5-FF22-49B6-87D4-C113A0ABB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Helpful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2C865-F6F6-44D9-8823-17BB42974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CR Live Training Webinars</a:t>
            </a:r>
            <a:r>
              <a:rPr lang="en-US" dirty="0"/>
              <a:t> provides the ability to sign up for live webinars with Chrome River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CR End User Essentials</a:t>
            </a:r>
            <a:r>
              <a:rPr lang="en-US" dirty="0"/>
              <a:t> provides a quick references for “how </a:t>
            </a:r>
            <a:r>
              <a:rPr lang="en-US" dirty="0" err="1"/>
              <a:t>to’s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CR Recorded Trainings</a:t>
            </a:r>
            <a:r>
              <a:rPr lang="en-US" dirty="0"/>
              <a:t> provides on-demand refreshers with pre-recorded demonstrations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4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D3427-6902-4B81-A449-9BF0C056C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What is Chrome River Invoice?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42EFD-1FBE-40F7-9B61-5B00E527C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A cloud-based unified solution for automating the College’s Accounts Payable processes</a:t>
            </a:r>
          </a:p>
          <a:p>
            <a:r>
              <a:rPr lang="en-US" dirty="0">
                <a:latin typeface="Georgia" panose="02040502050405020303" pitchFamily="18" charset="0"/>
              </a:rPr>
              <a:t>Allows departments to electronically route invoices for departmental approval and then to Accounts Payable for payment</a:t>
            </a:r>
          </a:p>
          <a:p>
            <a:r>
              <a:rPr lang="en-US" dirty="0">
                <a:latin typeface="Georgia" panose="02040502050405020303" pitchFamily="18" charset="0"/>
              </a:rPr>
              <a:t>Provides visibility of where an invoice is in the approval and payment process</a:t>
            </a:r>
          </a:p>
          <a:p>
            <a:pPr fontAlgn="base"/>
            <a:r>
              <a:rPr lang="en-US" dirty="0">
                <a:latin typeface="Georgia" panose="02040502050405020303" pitchFamily="18" charset="0"/>
              </a:rPr>
              <a:t>Purchase Order management within one system allowing the user to apply an invoice to a PO, while also seeing the remaining encumbrance on the PO</a:t>
            </a:r>
          </a:p>
          <a:p>
            <a:pPr fontAlgn="base"/>
            <a:r>
              <a:rPr lang="en-US" dirty="0">
                <a:latin typeface="Georgia" panose="02040502050405020303" pitchFamily="18" charset="0"/>
              </a:rPr>
              <a:t>Communication with Accounts Payable documented at the invoice level rather than through your email</a:t>
            </a:r>
          </a:p>
          <a:p>
            <a:pPr fontAlgn="base"/>
            <a:r>
              <a:rPr lang="en-US" dirty="0">
                <a:latin typeface="Georgia" panose="02040502050405020303" pitchFamily="18" charset="0"/>
              </a:rPr>
              <a:t>Ability to view invoices for future reference</a:t>
            </a:r>
          </a:p>
          <a:p>
            <a:pPr fontAlgn="base"/>
            <a:r>
              <a:rPr lang="en-US" dirty="0">
                <a:latin typeface="Georgia" panose="02040502050405020303" pitchFamily="18" charset="0"/>
              </a:rPr>
              <a:t>Chrome River Invoice allows users to create, submit, and approve invoices anytime, anywhere, and on any device, providing you with the flexibility you need for an efficient workflow</a:t>
            </a:r>
          </a:p>
        </p:txBody>
      </p:sp>
    </p:spTree>
    <p:extLst>
      <p:ext uri="{BB962C8B-B14F-4D97-AF65-F5344CB8AC3E}">
        <p14:creationId xmlns:p14="http://schemas.microsoft.com/office/powerpoint/2010/main" val="371464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233DA-47A3-4035-A0BC-A3D612E2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934968" cy="2332355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Chrome River Landing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97CF9-0C25-4FEE-99EF-B84DB4FD8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934968" cy="45111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Georgia" panose="02040502050405020303" pitchFamily="18" charset="0"/>
              </a:rPr>
              <a:t>Bookmark page</a:t>
            </a:r>
          </a:p>
          <a:p>
            <a:r>
              <a:rPr lang="en-US" dirty="0">
                <a:latin typeface="Georgia" panose="02040502050405020303" pitchFamily="18" charset="0"/>
              </a:rPr>
              <a:t>Sign onto Chrome River using your Swarthmore Signal Sign-On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73BBA0-F83D-417D-B362-7D8A57510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725" y="438150"/>
            <a:ext cx="7534275" cy="59817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0ECB8B3-5642-4773-9A83-453A2633892B}"/>
              </a:ext>
            </a:extLst>
          </p:cNvPr>
          <p:cNvCxnSpPr>
            <a:cxnSpLocks/>
          </p:cNvCxnSpPr>
          <p:nvPr/>
        </p:nvCxnSpPr>
        <p:spPr>
          <a:xfrm>
            <a:off x="3821384" y="2597119"/>
            <a:ext cx="121592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75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5FB23-637D-43AD-B11F-375F3B5B9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1174777" cy="1600200"/>
          </a:xfrm>
        </p:spPr>
        <p:txBody>
          <a:bodyPr anchor="t">
            <a:normAutofit/>
          </a:bodyPr>
          <a:lstStyle/>
          <a:p>
            <a:r>
              <a:rPr lang="en-US" sz="3600" dirty="0">
                <a:latin typeface="Georgia" panose="02040502050405020303" pitchFamily="18" charset="0"/>
              </a:rPr>
              <a:t>Creating an Invoice for Payment – Direct Pay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6F6028F-64CB-477B-8327-17E1941010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9912" y="1685569"/>
            <a:ext cx="6794653" cy="5005465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04260E5-B992-4FE0-9ACD-7559BE83B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584" y="2756688"/>
            <a:ext cx="3932237" cy="3811588"/>
          </a:xfrm>
        </p:spPr>
        <p:txBody>
          <a:bodyPr>
            <a:normAutofit/>
          </a:bodyPr>
          <a:lstStyle/>
          <a:p>
            <a:r>
              <a:rPr lang="en-US" sz="2800" dirty="0"/>
              <a:t>Step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Have your invoice in PDF format in your email or saved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Click on the                   in the “Invoices” section of the landing page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24F26F-7E34-4858-9C19-0E24E502C98B}"/>
              </a:ext>
            </a:extLst>
          </p:cNvPr>
          <p:cNvSpPr/>
          <p:nvPr/>
        </p:nvSpPr>
        <p:spPr>
          <a:xfrm>
            <a:off x="5180009" y="5339418"/>
            <a:ext cx="6874457" cy="151858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4ADE912-D493-4727-B1AA-645B251314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127" y="4522651"/>
            <a:ext cx="1013878" cy="46085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D35DCC-6FA8-4DB7-84B3-6D5607D0B45C}"/>
              </a:ext>
            </a:extLst>
          </p:cNvPr>
          <p:cNvSpPr txBox="1"/>
          <p:nvPr/>
        </p:nvSpPr>
        <p:spPr>
          <a:xfrm>
            <a:off x="716584" y="1367587"/>
            <a:ext cx="3556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“What is a Direct Pay Invoice?”</a:t>
            </a:r>
          </a:p>
          <a:p>
            <a:pPr algn="ctr"/>
            <a:r>
              <a:rPr lang="en-US" dirty="0"/>
              <a:t>An invoice that does NOT </a:t>
            </a:r>
          </a:p>
          <a:p>
            <a:pPr algn="ctr"/>
            <a:r>
              <a:rPr lang="en-US" dirty="0"/>
              <a:t>have a PO</a:t>
            </a:r>
          </a:p>
          <a:p>
            <a:pPr algn="ctr"/>
            <a:endParaRPr lang="en-US" dirty="0"/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6A81AC35-A5FE-427E-BEF0-4F9C6B0F017E}"/>
              </a:ext>
            </a:extLst>
          </p:cNvPr>
          <p:cNvSpPr/>
          <p:nvPr/>
        </p:nvSpPr>
        <p:spPr>
          <a:xfrm>
            <a:off x="431802" y="967716"/>
            <a:ext cx="4126496" cy="1592757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04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0D161-D1C6-4F51-A89E-6EBD7B495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567" y="306659"/>
            <a:ext cx="11080866" cy="1600200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Creating an Invoice for Payment – Direct Pay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dirty="0">
                <a:latin typeface="Georgia" panose="02040502050405020303" pitchFamily="18" charset="0"/>
              </a:rPr>
              <a:t>Step 2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F71584-698A-409E-A420-A2CC9FC77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710" y="1344886"/>
            <a:ext cx="10147836" cy="485519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605F529-B76F-4428-B200-A10E46D722BA}"/>
              </a:ext>
            </a:extLst>
          </p:cNvPr>
          <p:cNvSpPr/>
          <p:nvPr/>
        </p:nvSpPr>
        <p:spPr>
          <a:xfrm>
            <a:off x="5609063" y="3808140"/>
            <a:ext cx="4694664" cy="52410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5A84828-57C5-482B-997B-FB500C02B62C}"/>
              </a:ext>
            </a:extLst>
          </p:cNvPr>
          <p:cNvSpPr txBox="1">
            <a:spLocks/>
          </p:cNvSpPr>
          <p:nvPr/>
        </p:nvSpPr>
        <p:spPr>
          <a:xfrm>
            <a:off x="10609546" y="3593478"/>
            <a:ext cx="1551746" cy="1477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Drag and Drop Image or Browse</a:t>
            </a: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8A5DB69D-2186-4EC7-B1C2-03EB3B27BBCE}"/>
              </a:ext>
            </a:extLst>
          </p:cNvPr>
          <p:cNvSpPr/>
          <p:nvPr/>
        </p:nvSpPr>
        <p:spPr>
          <a:xfrm>
            <a:off x="10578838" y="3345366"/>
            <a:ext cx="1582454" cy="117087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4DA30AAC-0BF6-4BF8-8D69-823BE340A35D}"/>
              </a:ext>
            </a:extLst>
          </p:cNvPr>
          <p:cNvSpPr/>
          <p:nvPr/>
        </p:nvSpPr>
        <p:spPr>
          <a:xfrm>
            <a:off x="2077892" y="3345366"/>
            <a:ext cx="1582454" cy="117087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A8849C2-75D0-4A29-BD80-CCCC837F3733}"/>
              </a:ext>
            </a:extLst>
          </p:cNvPr>
          <p:cNvSpPr txBox="1">
            <a:spLocks/>
          </p:cNvSpPr>
          <p:nvPr/>
        </p:nvSpPr>
        <p:spPr>
          <a:xfrm>
            <a:off x="2108600" y="3540508"/>
            <a:ext cx="1551746" cy="1477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Image will appear here</a:t>
            </a:r>
          </a:p>
        </p:txBody>
      </p:sp>
    </p:spTree>
    <p:extLst>
      <p:ext uri="{BB962C8B-B14F-4D97-AF65-F5344CB8AC3E}">
        <p14:creationId xmlns:p14="http://schemas.microsoft.com/office/powerpoint/2010/main" val="3491348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847A1D5-9FB7-459C-BC6C-09E67D5A41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2612" y="3986646"/>
            <a:ext cx="4805516" cy="2302643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3D7F3-7D29-4EBA-858D-95A99DFAB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6674" y="989554"/>
            <a:ext cx="5438740" cy="600052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Chrome River provides OCR (optical character recognition) which is technology that recognizes text within a digital image.  This technology permits the user to upload an image into Chrome River and will complete some of the necessary fields such as vendor name, vendor address, invoice number, &amp; invoice date.   To use OCR, scroll down to the Browse File box &amp; click on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Sometimes a vendor’s invoice is not setup to allow OCR to properly extract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You can              this and complete the information manually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You should also              if the payment needs to be applied to a 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If you use OCR, please check that all information was extracted accurately and change anything that was 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The Check Request form is no longer required 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EF318F-A519-4482-9505-07CE1D56D5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298" y="3691371"/>
            <a:ext cx="552450" cy="2952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167B84-713C-420D-8CE3-25CFAB3112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0816" y="4361931"/>
            <a:ext cx="552450" cy="2952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47FC43C-E719-47C2-AA3F-42B4A3E93ED8}"/>
              </a:ext>
            </a:extLst>
          </p:cNvPr>
          <p:cNvSpPr txBox="1"/>
          <p:nvPr/>
        </p:nvSpPr>
        <p:spPr>
          <a:xfrm>
            <a:off x="5410813" y="989554"/>
            <a:ext cx="63599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Step 3</a:t>
            </a:r>
          </a:p>
          <a:p>
            <a:pPr algn="ctr"/>
            <a:r>
              <a:rPr lang="en-US" sz="3200" dirty="0">
                <a:latin typeface="Georgia" panose="02040502050405020303" pitchFamily="18" charset="0"/>
              </a:rPr>
              <a:t>Complete the header pane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Extract Data (not for PO)</a:t>
            </a:r>
          </a:p>
          <a:p>
            <a:pPr algn="ctr"/>
            <a:r>
              <a:rPr lang="en-US" sz="2800" i="1" dirty="0">
                <a:latin typeface="Georgia" panose="02040502050405020303" pitchFamily="18" charset="0"/>
              </a:rPr>
              <a:t>OR</a:t>
            </a:r>
          </a:p>
          <a:p>
            <a:pPr algn="ctr"/>
            <a:r>
              <a:rPr lang="en-US" sz="2800" dirty="0">
                <a:latin typeface="Georgia" panose="02040502050405020303" pitchFamily="18" charset="0"/>
              </a:rPr>
              <a:t>2.Complete Manually</a:t>
            </a:r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CF52D1C-CB99-40BD-A9DB-54C0E967F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948" y="296039"/>
            <a:ext cx="11174777" cy="1600200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Creating an Invoice for Payment – Direct Pay</a:t>
            </a:r>
          </a:p>
        </p:txBody>
      </p:sp>
    </p:spTree>
    <p:extLst>
      <p:ext uri="{BB962C8B-B14F-4D97-AF65-F5344CB8AC3E}">
        <p14:creationId xmlns:p14="http://schemas.microsoft.com/office/powerpoint/2010/main" val="303669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027FB-E402-48B6-AF28-8AD93DD84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08990" y="1746291"/>
            <a:ext cx="6429298" cy="171846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Step 4</a:t>
            </a:r>
            <a:br>
              <a:rPr lang="en-US" sz="3600" dirty="0">
                <a:latin typeface="Georgia" panose="02040502050405020303" pitchFamily="18" charset="0"/>
              </a:rPr>
            </a:br>
            <a:r>
              <a:rPr lang="en-US" sz="3600" dirty="0">
                <a:latin typeface="Georgia" panose="02040502050405020303" pitchFamily="18" charset="0"/>
              </a:rPr>
              <a:t>Invoice Detail Pane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B36F46F-FC53-4F2D-A09B-2DBAE7933A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4433" y="1596607"/>
            <a:ext cx="6172200" cy="2017834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94F67-E1D0-4E95-87AE-260CC2E35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3622" y="3935740"/>
            <a:ext cx="10233373" cy="2291576"/>
          </a:xfrm>
        </p:spPr>
        <p:txBody>
          <a:bodyPr/>
          <a:lstStyle/>
          <a:p>
            <a:r>
              <a:rPr lang="en-US" b="1" u="sng" dirty="0"/>
              <a:t>Description</a:t>
            </a:r>
            <a:r>
              <a:rPr lang="en-US" dirty="0"/>
              <a:t> – a brief description of the products or services and the reason for their purchase</a:t>
            </a:r>
          </a:p>
          <a:p>
            <a:endParaRPr lang="en-US" dirty="0"/>
          </a:p>
          <a:p>
            <a:r>
              <a:rPr lang="en-US" b="1" u="sng" dirty="0"/>
              <a:t>Fiscal Year </a:t>
            </a:r>
            <a:r>
              <a:rPr lang="en-US" dirty="0"/>
              <a:t>– only available for 3 weeks in July</a:t>
            </a:r>
          </a:p>
          <a:p>
            <a:r>
              <a:rPr lang="en-US" dirty="0"/>
              <a:t>Allows you to charge the prior year budget </a:t>
            </a:r>
          </a:p>
          <a:p>
            <a:r>
              <a:rPr lang="en-US" dirty="0"/>
              <a:t>This is reviewed by AP and will be changed to conform with accounting guidelines.</a:t>
            </a:r>
          </a:p>
          <a:p>
            <a:r>
              <a:rPr lang="en-US" dirty="0"/>
              <a:t>Services and products have to be recorded in the year in which the service was provided or the product was delivered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D55B3A1-2B3F-4696-8AE5-59374EC10AEC}"/>
              </a:ext>
            </a:extLst>
          </p:cNvPr>
          <p:cNvSpPr txBox="1">
            <a:spLocks/>
          </p:cNvSpPr>
          <p:nvPr/>
        </p:nvSpPr>
        <p:spPr>
          <a:xfrm>
            <a:off x="232921" y="587690"/>
            <a:ext cx="11174777" cy="1600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Georgia" panose="02040502050405020303" pitchFamily="18" charset="0"/>
              </a:rPr>
              <a:t>Creating an Invoice for Payment – Direct Pay</a:t>
            </a:r>
          </a:p>
        </p:txBody>
      </p:sp>
    </p:spTree>
    <p:extLst>
      <p:ext uri="{BB962C8B-B14F-4D97-AF65-F5344CB8AC3E}">
        <p14:creationId xmlns:p14="http://schemas.microsoft.com/office/powerpoint/2010/main" val="1675440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027FB-E402-48B6-AF28-8AD93DD84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5337988" cy="1304693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>
                <a:latin typeface="Georgia" panose="02040502050405020303" pitchFamily="18" charset="0"/>
              </a:rPr>
              <a:t>Step 5</a:t>
            </a:r>
            <a:br>
              <a:rPr lang="en-US" sz="4000" dirty="0">
                <a:latin typeface="Georgia" panose="02040502050405020303" pitchFamily="18" charset="0"/>
              </a:rPr>
            </a:br>
            <a:r>
              <a:rPr lang="en-US" sz="4000" dirty="0">
                <a:latin typeface="Georgia" panose="02040502050405020303" pitchFamily="18" charset="0"/>
              </a:rPr>
              <a:t>Special Handling Pane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94F67-E1D0-4E95-87AE-260CC2E35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1089" y="2804532"/>
            <a:ext cx="10233373" cy="3284034"/>
          </a:xfrm>
        </p:spPr>
        <p:txBody>
          <a:bodyPr>
            <a:normAutofit lnSpcReduction="10000"/>
          </a:bodyPr>
          <a:lstStyle/>
          <a:p>
            <a:r>
              <a:rPr lang="en-US" sz="1800" b="1" u="sng" dirty="0"/>
              <a:t>Rush</a:t>
            </a:r>
            <a:r>
              <a:rPr lang="en-US" sz="1800" dirty="0"/>
              <a:t> – This should only be used for extenuating circumstances.</a:t>
            </a:r>
          </a:p>
          <a:p>
            <a:r>
              <a:rPr lang="en-US" sz="1800" i="1" dirty="0"/>
              <a:t>NOTE: Check runs are on Monday’s and Thursday’s.  Currently, the Business Office requires 10 business days from the date AP receives the invoice to process a payment.  Please consider this when submitting an invoice payment and plan your submission according to your needs.</a:t>
            </a:r>
          </a:p>
          <a:p>
            <a:r>
              <a:rPr lang="en-US" sz="1800" dirty="0"/>
              <a:t>Please note in the comments section the reason for the rush.</a:t>
            </a:r>
          </a:p>
          <a:p>
            <a:r>
              <a:rPr lang="en-US" sz="1800" b="1" u="sng" dirty="0"/>
              <a:t>Pick Up</a:t>
            </a:r>
            <a:r>
              <a:rPr lang="en-US" sz="1800" b="1" dirty="0"/>
              <a:t> </a:t>
            </a:r>
            <a:r>
              <a:rPr lang="en-US" sz="1800" dirty="0"/>
              <a:t>– use this option when you need a physical check to deliver to the vendor.  AP will notify you when the check is available for pick up at 101 S Chester Rd</a:t>
            </a:r>
          </a:p>
          <a:p>
            <a:r>
              <a:rPr lang="en-US" sz="1800" b="1" u="sng" dirty="0"/>
              <a:t>Overnight Check</a:t>
            </a:r>
            <a:r>
              <a:rPr lang="en-US" sz="1800" b="1" i="1" dirty="0"/>
              <a:t> </a:t>
            </a:r>
            <a:r>
              <a:rPr lang="en-US" sz="1800" i="1" dirty="0"/>
              <a:t>– </a:t>
            </a:r>
            <a:r>
              <a:rPr lang="en-US" sz="1800" dirty="0"/>
              <a:t>use if you need AP to overnight your check payment.  Make sure to provide all pertinent information</a:t>
            </a:r>
          </a:p>
          <a:p>
            <a:r>
              <a:rPr lang="en-US" sz="1800" b="1" u="sng" dirty="0"/>
              <a:t>Separate Check </a:t>
            </a:r>
            <a:r>
              <a:rPr lang="en-US" sz="1800" dirty="0"/>
              <a:t>– use if this payment cannot be combined with other payments to the same vendor – ex. Vehicle registrations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ED827FA-855B-43BA-9D43-D559B43F0E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98538" y="457200"/>
            <a:ext cx="35242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628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1809</Words>
  <Application>Microsoft Office PowerPoint</Application>
  <PresentationFormat>Widescreen</PresentationFormat>
  <Paragraphs>193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Georgia</vt:lpstr>
      <vt:lpstr>Helvetica Neue</vt:lpstr>
      <vt:lpstr>Office Theme</vt:lpstr>
      <vt:lpstr>Chrome River Invoice User Manual</vt:lpstr>
      <vt:lpstr>Contacts</vt:lpstr>
      <vt:lpstr>What is Chrome River Invoice?</vt:lpstr>
      <vt:lpstr>Chrome River Landing Page</vt:lpstr>
      <vt:lpstr>Creating an Invoice for Payment – Direct Pay</vt:lpstr>
      <vt:lpstr>Creating an Invoice for Payment – Direct Pay Step 2</vt:lpstr>
      <vt:lpstr>Creating an Invoice for Payment – Direct Pay</vt:lpstr>
      <vt:lpstr>Step 4 Invoice Detail Pane</vt:lpstr>
      <vt:lpstr>Step 5 Special Handling Pane</vt:lpstr>
      <vt:lpstr>Step 6 – Add Expenses</vt:lpstr>
      <vt:lpstr>Step 7 – Submit </vt:lpstr>
      <vt:lpstr>Creating an Invoice to pay against a PO</vt:lpstr>
      <vt:lpstr>Creating an Invoice to pay against a PO</vt:lpstr>
      <vt:lpstr>Creating an Invoice to pay against a PO</vt:lpstr>
      <vt:lpstr>Creating an Invoice to pay against a PO</vt:lpstr>
      <vt:lpstr>Creating an Invoice to pay against a PO</vt:lpstr>
      <vt:lpstr>Where does my invoice go after I submit it?</vt:lpstr>
      <vt:lpstr>Approving an Invoice for Payment</vt:lpstr>
      <vt:lpstr>Approving an Invoice for Payment</vt:lpstr>
      <vt:lpstr>Checking Invoice Status</vt:lpstr>
      <vt:lpstr>Tracking an Invoice</vt:lpstr>
      <vt:lpstr>Creating a Temporary Vendor</vt:lpstr>
      <vt:lpstr>Creating an Address </vt:lpstr>
      <vt:lpstr>Assigning a Delegate for Approvals</vt:lpstr>
      <vt:lpstr>Submitting Invoices via email</vt:lpstr>
      <vt:lpstr>FAQs</vt:lpstr>
      <vt:lpstr>Helpful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Chrome River Invoice User Manual</dc:title>
  <dc:creator>Carrie L DiEnna</dc:creator>
  <cp:lastModifiedBy>Carrie L DiEnna</cp:lastModifiedBy>
  <cp:revision>50</cp:revision>
  <dcterms:created xsi:type="dcterms:W3CDTF">2022-05-25T12:58:16Z</dcterms:created>
  <dcterms:modified xsi:type="dcterms:W3CDTF">2022-07-19T17:07:31Z</dcterms:modified>
</cp:coreProperties>
</file>